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5" r:id="rId3"/>
    <p:sldId id="283" r:id="rId4"/>
    <p:sldId id="284" r:id="rId5"/>
    <p:sldId id="258" r:id="rId6"/>
    <p:sldId id="259" r:id="rId7"/>
    <p:sldId id="260" r:id="rId8"/>
    <p:sldId id="265" r:id="rId9"/>
    <p:sldId id="263" r:id="rId10"/>
    <p:sldId id="266" r:id="rId11"/>
    <p:sldId id="267" r:id="rId12"/>
    <p:sldId id="270" r:id="rId13"/>
    <p:sldId id="286" r:id="rId14"/>
    <p:sldId id="282" r:id="rId15"/>
    <p:sldId id="287" r:id="rId16"/>
    <p:sldId id="269" r:id="rId17"/>
    <p:sldId id="26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9" r:id="rId26"/>
    <p:sldId id="279" r:id="rId27"/>
    <p:sldId id="278" r:id="rId28"/>
    <p:sldId id="281" r:id="rId29"/>
    <p:sldId id="280" r:id="rId30"/>
    <p:sldId id="2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uben Feinman" initials="RF" lastIdx="1" clrIdx="0">
    <p:extLst>
      <p:ext uri="{19B8F6BF-5375-455C-9EA6-DF929625EA0E}">
        <p15:presenceInfo xmlns:p15="http://schemas.microsoft.com/office/powerpoint/2012/main" userId="bd3e27d9-9d5a-447e-80f7-8a509c3493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5"/>
    <p:restoredTop sz="75342"/>
  </p:normalViewPr>
  <p:slideViewPr>
    <p:cSldViewPr snapToGrid="0" snapToObjects="1">
      <p:cViewPr varScale="1">
        <p:scale>
          <a:sx n="119" d="100"/>
          <a:sy n="119" d="100"/>
        </p:scale>
        <p:origin x="2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BE2F5-0009-D344-891C-07E171E30B52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9950E-3F24-2240-B663-486BF24E7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they’ve captured the meaning because they generalize</a:t>
            </a:r>
          </a:p>
          <a:p>
            <a:r>
              <a:rPr lang="en-US" dirty="0"/>
              <a:t>e.g., black fork, silver fork, even this much larger thing that only has two prongs but similar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each weekly session, toddlers evaluated on 2 tests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test: toddler is shown an exemplar that she saw during training, asked to find the other (novel) example of that category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test: toddler is shown a novel exemplar of a novel category, asked to find the other example of that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Colunga</a:t>
            </a:r>
            <a:r>
              <a:rPr lang="en-US" dirty="0"/>
              <a:t> &amp; Smith do not systematically alter the quantity and form of the data presented, so we don’t know the exact conditions required to develop this bias</a:t>
            </a:r>
          </a:p>
          <a:p>
            <a:r>
              <a:rPr lang="en-US" dirty="0"/>
              <a:t>HBMs: it is difficult to apply these models to the type of high-dimensional visual and auditory stimuli that children receive without significant hand-engineering</a:t>
            </a:r>
          </a:p>
          <a:p>
            <a:r>
              <a:rPr lang="en-US" dirty="0"/>
              <a:t>Ritter et al. used probe images of simple objects similar to those used in Smith et 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09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 neural networks to label objects with category names based on shape</a:t>
            </a:r>
          </a:p>
          <a:p>
            <a:r>
              <a:rPr lang="en-US" dirty="0"/>
              <a:t>Evaluation sets use novel shapes, colors and textures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explain model architecture</a:t>
            </a:r>
          </a:p>
          <a:p>
            <a:r>
              <a:rPr lang="en-US" dirty="0"/>
              <a:t>After random initialization, the model selects by shape 35%, 33% color and 32%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91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1000 trials used for both the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order tests. Results show average from 10 training runs</a:t>
            </a:r>
          </a:p>
          <a:p>
            <a:r>
              <a:rPr lang="en-US" dirty="0"/>
              <a:t>Notably, success in the 1</a:t>
            </a:r>
            <a:r>
              <a:rPr lang="en-US" baseline="30000" dirty="0"/>
              <a:t>st</a:t>
            </a:r>
            <a:r>
              <a:rPr lang="en-US" dirty="0"/>
              <a:t>-order generalization requires fewer data than 2</a:t>
            </a:r>
            <a:r>
              <a:rPr lang="en-US" baseline="30000" dirty="0"/>
              <a:t>nd</a:t>
            </a:r>
            <a:r>
              <a:rPr lang="en-US" dirty="0"/>
              <a:t>-order generalization, consistent with the hypothesis of Smith et al. </a:t>
            </a:r>
          </a:p>
          <a:p>
            <a:r>
              <a:rPr lang="en-US" dirty="0"/>
              <a:t>Recall that </a:t>
            </a:r>
            <a:r>
              <a:rPr lang="en-US" dirty="0" err="1"/>
              <a:t>Colunga</a:t>
            </a:r>
            <a:r>
              <a:rPr lang="en-US" dirty="0"/>
              <a:t> &amp; Smith (2005) used 100 examples of 10 categories to train their network; it turns out a simple NN can learn the shape bias from much smaller data</a:t>
            </a:r>
          </a:p>
          <a:p>
            <a:r>
              <a:rPr lang="en-US" dirty="0"/>
              <a:t>HBM used 4 categories and 2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6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Idea: increase stimulus complexity, since NNs can learn effectively from data in raw and complex forms</a:t>
            </a:r>
          </a:p>
          <a:p>
            <a:r>
              <a:rPr lang="en-US" dirty="0"/>
              <a:t>Texture presented in 4</a:t>
            </a:r>
            <a:r>
              <a:rPr lang="en-US" baseline="30000" dirty="0"/>
              <a:t>th</a:t>
            </a:r>
            <a:r>
              <a:rPr lang="en-US" dirty="0"/>
              <a:t> channel because children… TODO</a:t>
            </a:r>
          </a:p>
          <a:p>
            <a:r>
              <a:rPr lang="en-US" dirty="0"/>
              <a:t>Textures from the </a:t>
            </a:r>
            <a:r>
              <a:rPr lang="en-US" dirty="0" err="1"/>
              <a:t>Brodatz</a:t>
            </a:r>
            <a:r>
              <a:rPr lang="en-US" dirty="0"/>
              <a:t> texture library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6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explain model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random initialization, the model selects by shape 38%, 42% color and 20%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we see that success in the 1</a:t>
            </a:r>
            <a:r>
              <a:rPr lang="en-US" baseline="30000" dirty="0"/>
              <a:t>st</a:t>
            </a:r>
            <a:r>
              <a:rPr lang="en-US" dirty="0"/>
              <a:t>-order generalization requires fewer data than 2</a:t>
            </a:r>
            <a:r>
              <a:rPr lang="en-US" baseline="30000" dirty="0"/>
              <a:t>nd</a:t>
            </a:r>
            <a:r>
              <a:rPr lang="en-US" dirty="0"/>
              <a:t>-order generalization</a:t>
            </a:r>
          </a:p>
          <a:p>
            <a:r>
              <a:rPr lang="en-US" dirty="0"/>
              <a:t>Ritter et al. (2017) left open the question of whether a CNN trained on color images could learn the shape bias from just a few examples of a few categories. Here, we’ve confirmed that it is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Chose training set size so that network shows high (&gt;= 0.9) shape bias</a:t>
            </a:r>
          </a:p>
          <a:p>
            <a:r>
              <a:rPr lang="en-US" dirty="0"/>
              <a:t>For MLP, stimulus distance is the # of bits flipped</a:t>
            </a:r>
          </a:p>
          <a:p>
            <a:r>
              <a:rPr lang="en-US" dirty="0"/>
              <a:t>For CNN, shape distance is computed using Modified </a:t>
            </a:r>
            <a:r>
              <a:rPr lang="en-US" dirty="0" err="1"/>
              <a:t>Hausdorff</a:t>
            </a:r>
            <a:r>
              <a:rPr lang="en-US" dirty="0"/>
              <a:t> Distance (normalized to 0-1). Color distance is Euclidean distance in RGB space</a:t>
            </a:r>
          </a:p>
          <a:p>
            <a:r>
              <a:rPr lang="en-US" dirty="0"/>
              <a:t>Clearly, the networks are much more sensitive to changes in shape than 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”fork” could mean things that are silver, or they could maybe mean things that are held in your hand in the kitchen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73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 size is cumulative # of shape categories for which the network has achieved 80% or greater </a:t>
            </a:r>
            <a:r>
              <a:rPr lang="en-US" dirty="0" err="1"/>
              <a:t>acc</a:t>
            </a:r>
            <a:r>
              <a:rPr lang="en-US" dirty="0"/>
              <a:t> on training set</a:t>
            </a:r>
          </a:p>
          <a:p>
            <a:r>
              <a:rPr lang="en-US" dirty="0"/>
              <a:t>Cumulative shape choices: cumulative # of times the shape match was chosen by our networks (1500 trials per session)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86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Takeaway: dynamics of shape bias acquisition and early word learning show a considerable dependency on one another in our CNNs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8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access these slides on my website under “Talks”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1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building as feature learning. What features are important? A prior will prefer certain categories of features over others. </a:t>
            </a:r>
          </a:p>
          <a:p>
            <a:r>
              <a:rPr lang="en-US" dirty="0"/>
              <a:t>In the cognitive science community, these model priors are referred to as “inductive biases”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9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who have learned their first few words possess the shape bias</a:t>
            </a:r>
          </a:p>
          <a:p>
            <a:r>
              <a:rPr lang="en-US" dirty="0"/>
              <a:t>Child is presented with an exemplar object of the category “</a:t>
            </a:r>
            <a:r>
              <a:rPr lang="en-US" dirty="0" err="1"/>
              <a:t>dax</a:t>
            </a:r>
            <a:r>
              <a:rPr lang="en-US" dirty="0"/>
              <a:t>”</a:t>
            </a:r>
          </a:p>
          <a:p>
            <a:r>
              <a:rPr lang="en-US" dirty="0"/>
              <a:t>Child is then presented with 3 query objects: one that matches in shape, one in color, and one in texture (material)</a:t>
            </a:r>
          </a:p>
          <a:p>
            <a:r>
              <a:rPr lang="en-US" dirty="0"/>
              <a:t>Child is asked to find the other “</a:t>
            </a:r>
            <a:r>
              <a:rPr lang="en-US" dirty="0" err="1"/>
              <a:t>dax</a:t>
            </a:r>
            <a:r>
              <a:rPr lang="en-US" dirty="0"/>
              <a:t>” from the 3 query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1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Child’s early vocab: there are a lot of “count nouns” which are typically object names like ball, fork, cup, etc.</a:t>
            </a:r>
          </a:p>
          <a:p>
            <a:r>
              <a:rPr lang="en-US" dirty="0"/>
              <a:t>Children learn to categorize object names according to shape. This bias helps with future word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9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Harlow experiment</a:t>
            </a:r>
          </a:p>
          <a:p>
            <a:r>
              <a:rPr lang="en-US" i="0" dirty="0"/>
              <a:t>	- monkey has to choose between two doors, one of which had food</a:t>
            </a:r>
          </a:p>
          <a:p>
            <a:r>
              <a:rPr lang="en-US" i="0" dirty="0"/>
              <a:t>	- one unique object on each door</a:t>
            </a:r>
          </a:p>
          <a:p>
            <a:r>
              <a:rPr lang="en-US" i="0" dirty="0"/>
              <a:t>	- for each session, the monkey guesses a door 6 times</a:t>
            </a:r>
          </a:p>
          <a:p>
            <a:r>
              <a:rPr lang="en-US" i="0" dirty="0"/>
              <a:t>	- each time, the food location is random, but it’s always associated with a certain object</a:t>
            </a:r>
          </a:p>
          <a:p>
            <a:r>
              <a:rPr lang="en-US" i="0" dirty="0"/>
              <a:t>	- rate of improvement across the 6 trials increases over time; monkey develops inductive bias that object correlates with food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5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the child comes across a bunch of objects, and is taught the names of those objects</a:t>
            </a:r>
          </a:p>
          <a:p>
            <a:r>
              <a:rPr lang="en-US" dirty="0"/>
              <a:t>Step 2: the child learns the first-order generalization – namely, that objects of the categories she has seen are organized according to their shape</a:t>
            </a:r>
          </a:p>
          <a:p>
            <a:r>
              <a:rPr lang="en-US" dirty="0"/>
              <a:t>Step 3: the child learns the second-order generalization – namely, that objects in </a:t>
            </a:r>
            <a:r>
              <a:rPr lang="en-US" i="1" dirty="0"/>
              <a:t>general </a:t>
            </a:r>
            <a:r>
              <a:rPr lang="en-US" i="0" dirty="0"/>
              <a:t>tend to be categorized according to shape. She has now acquired the shape bias.</a:t>
            </a:r>
          </a:p>
          <a:p>
            <a:r>
              <a:rPr lang="en-US" i="0" dirty="0"/>
              <a:t>Step 4: the child has now acquired the shape bias, and this inductive bias leads to rapid acquisition of new words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2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Every object was assigned a particular shape, color and texture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Object names categorized exclusively by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9950E-3F24-2240-B663-486BF24E7D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7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8A32-5719-CA4B-AB43-4CAE42B0D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09B24-F62D-CA43-92C9-7B7C16B9A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EF6B-8878-9C45-AA76-80D3AB06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7C20-9E93-F841-9BC2-41217A7B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C19B8-83CA-9643-905B-B7E6E5C3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5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114C5-802D-6A40-87E0-026B4323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3B50A-6373-E24E-9C30-F9F16A25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D357-5A97-4940-A888-6A2CD14D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F623-3959-E04B-8D4C-2960AD19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C0D11-6A6E-4445-92AA-E8100B6A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3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FA9A7A-18B5-194C-9610-990EB352D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1A8FF-4F24-B642-98F9-07128A795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E125B-3861-F741-B325-3303E21FD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85A58-6222-DE44-987A-3B3B6202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4A4EB-80A4-2A4F-A217-5CDC458E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4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0778-2AC9-384B-81F1-1AA519AF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E34D8-AB7A-F04A-A2F6-61A85F1B9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B3743-CAD8-8145-814A-470B31C1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A506F-B689-7A4F-B250-BB098F80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CA513-0D1B-0D47-A7BF-A9C01ADE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783B-7806-5B42-98D4-4A66FE0D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0C437-AE38-2146-9002-0F7A2FA05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C0D2F-0483-DE43-B95C-8C2F0C5B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380D-E5B3-754A-B8ED-403DB063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3E76F-0E87-3C49-B01F-6CA2A77C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4D0C-182B-724A-AD21-A5F1F426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17833-9ACF-6B44-8EE3-56BE8FBA8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CCE29-EC78-7C4E-8C23-478B92681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5F78-6F97-CA46-85CB-DDF6BA9E1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441EC-E38D-6A46-AA0B-BAD0266E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45572-7487-1748-9540-CECC21F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261D-6649-A143-AD01-08FFAF44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E7209-82BE-0D40-9A40-08843D2D4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466E2-F0AC-0140-A83B-C98B5B041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C23EB-8A06-8B4D-8652-49B30295E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BC0D5-F289-4D4D-8137-41F8F7365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6DA59-1EB1-4A48-BF48-CD6B9127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F969A-8577-2E45-AFDD-EC5B7030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F2F94-367B-AA46-9D00-62262A07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6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4702-84FF-264B-846F-4F061E5D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0418C-2D94-0A4E-80FD-25A7BD72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AE1CC-82B0-C149-9D28-04C8FB3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9C6AF-0D9B-1B4D-BF6A-A80A75D4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4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DA5A1-F4DE-5F4B-9977-1C062136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8D457-2672-A248-A108-3422D494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9857A-095B-E344-B4E7-63FB327FE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8F7B-9A86-D646-AC3F-25FC7B2D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86F32-62BD-7645-B3E4-937D82204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B23DC-8201-244D-9A80-E8982272B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F8CC8-38AC-8F4C-B7F5-C9939169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659FC-2A5E-AB41-908F-7508691B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7663C-11E6-BD41-95A3-F02F2AF2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6BE1-38FE-5A4D-B273-1A23974B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9AA67-2D23-BE4A-878E-4BE6A9C00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9D134-B6A8-A144-B11C-60F251A79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22852-777B-AD4E-9657-480AF3F1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DD01-37F2-9647-B7FE-BC271AC4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68BED-C4C9-634E-966F-3499206F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7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589F2-0883-5D4F-80C0-2ED162A4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0F584-47EB-2745-B0B0-2C96AC4D1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B5A72-1CF6-8E48-A75D-F1FB699CD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C48C-9270-DC4C-BFE9-8656E4E43ADA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56CC-93B4-9A4D-B6E9-B172B603A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4D3C5-1B81-4942-AF40-AD68E952E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8F061-87CF-C34C-97BB-2C80E3138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4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(null)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(null)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(null)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(null)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1.tiff"/><Relationship Id="rId3" Type="http://schemas.openxmlformats.org/officeDocument/2006/relationships/image" Target="../media/image4.tiff"/><Relationship Id="rId7" Type="http://schemas.openxmlformats.org/officeDocument/2006/relationships/image" Target="../media/image1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6.tiff"/><Relationship Id="rId5" Type="http://schemas.openxmlformats.org/officeDocument/2006/relationships/image" Target="../media/image3.tiff"/><Relationship Id="rId10" Type="http://schemas.openxmlformats.org/officeDocument/2006/relationships/image" Target="../media/image9.tiff"/><Relationship Id="rId4" Type="http://schemas.openxmlformats.org/officeDocument/2006/relationships/image" Target="../media/image2.tiff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feinman/learning-to-lear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s.nyu.edu/~reube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(null)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(null)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A1DA-9067-0C46-AAB7-6D5E1E39AA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Inductive Biases with Neural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0D80B-8736-8B41-8F64-CBB2D9365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Reuben </a:t>
            </a:r>
            <a:r>
              <a:rPr lang="en-US" dirty="0" err="1"/>
              <a:t>Feinman</a:t>
            </a:r>
            <a:endParaRPr lang="en-US" dirty="0"/>
          </a:p>
          <a:p>
            <a:r>
              <a:rPr lang="en-US" dirty="0"/>
              <a:t>Ph.D. Student, Neural Science</a:t>
            </a:r>
          </a:p>
          <a:p>
            <a:r>
              <a:rPr lang="en-US" dirty="0"/>
              <a:t>Research advised by Brenden Lake</a:t>
            </a:r>
          </a:p>
        </p:txBody>
      </p:sp>
    </p:spTree>
    <p:extLst>
      <p:ext uri="{BB962C8B-B14F-4D97-AF65-F5344CB8AC3E}">
        <p14:creationId xmlns:p14="http://schemas.microsoft.com/office/powerpoint/2010/main" val="323467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188E-D545-B64F-9E87-5B3A0231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Learning the shape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948FC-AE46-144E-AAEC-94886C96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866120" cy="4351338"/>
          </a:xfrm>
        </p:spPr>
        <p:txBody>
          <a:bodyPr/>
          <a:lstStyle/>
          <a:p>
            <a:r>
              <a:rPr lang="en-US" dirty="0"/>
              <a:t>Smith et al. (2002) used a synthetic training environment to guide toddlers to the shape bias over 9 weeks</a:t>
            </a:r>
          </a:p>
          <a:p>
            <a:r>
              <a:rPr lang="en-US" dirty="0"/>
              <a:t>Toddlers taught 4 object words during weekly play sessions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D6FFD-1E33-214C-9DCC-DCB9148EA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01" y="3834859"/>
            <a:ext cx="1555487" cy="155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EBF49-B57F-C349-8FDB-229C9A84D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06" b="21549"/>
          <a:stretch/>
        </p:blipFill>
        <p:spPr>
          <a:xfrm>
            <a:off x="1239501" y="5263933"/>
            <a:ext cx="1555487" cy="1003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78C27-5EDD-9A45-8A43-4F0060C61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261" y="3834859"/>
            <a:ext cx="1555487" cy="1555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750557-485C-1841-AA44-28833F956D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82" b="9330"/>
          <a:stretch/>
        </p:blipFill>
        <p:spPr>
          <a:xfrm>
            <a:off x="3936105" y="5238236"/>
            <a:ext cx="1555487" cy="1281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75A41-E62E-6C45-9A0A-7CC15DD36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709" y="3859982"/>
            <a:ext cx="1555487" cy="155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9B651C-5267-9E4A-8079-47153993D9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524" b="17552"/>
          <a:stretch/>
        </p:blipFill>
        <p:spPr>
          <a:xfrm>
            <a:off x="6656865" y="5349585"/>
            <a:ext cx="1555487" cy="1009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20B26C-6034-184D-8433-718320B422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242" t="7830" r="2242" b="9782"/>
          <a:stretch/>
        </p:blipFill>
        <p:spPr>
          <a:xfrm>
            <a:off x="9353469" y="5171074"/>
            <a:ext cx="1555487" cy="12815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B37D5B-F34D-0342-9772-0E553C141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239" b="17735"/>
          <a:stretch/>
        </p:blipFill>
        <p:spPr>
          <a:xfrm>
            <a:off x="9353471" y="3939418"/>
            <a:ext cx="1555486" cy="10892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25A97B-5869-C541-80E5-D7B14EEFDD69}"/>
              </a:ext>
            </a:extLst>
          </p:cNvPr>
          <p:cNvSpPr txBox="1"/>
          <p:nvPr/>
        </p:nvSpPr>
        <p:spPr>
          <a:xfrm>
            <a:off x="1447961" y="3273771"/>
            <a:ext cx="108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wif</a:t>
            </a:r>
            <a:r>
              <a:rPr lang="en-US" sz="2800" dirty="0"/>
              <a:t>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03F6E0-B1FC-FC49-B4B5-F55931519A29}"/>
              </a:ext>
            </a:extLst>
          </p:cNvPr>
          <p:cNvSpPr txBox="1"/>
          <p:nvPr/>
        </p:nvSpPr>
        <p:spPr>
          <a:xfrm>
            <a:off x="4241963" y="3284685"/>
            <a:ext cx="108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</a:t>
            </a:r>
            <a:r>
              <a:rPr lang="en-US" sz="2800" dirty="0" err="1"/>
              <a:t>zup</a:t>
            </a:r>
            <a:r>
              <a:rPr lang="en-US" sz="2800" dirty="0"/>
              <a:t>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006F8E-EF6D-1B48-8231-6C178C46C7C1}"/>
              </a:ext>
            </a:extLst>
          </p:cNvPr>
          <p:cNvSpPr txBox="1"/>
          <p:nvPr/>
        </p:nvSpPr>
        <p:spPr>
          <a:xfrm>
            <a:off x="6935929" y="3273771"/>
            <a:ext cx="108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“lug”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F6375-EA34-784E-92B2-E815E30F6D3F}"/>
              </a:ext>
            </a:extLst>
          </p:cNvPr>
          <p:cNvSpPr txBox="1"/>
          <p:nvPr/>
        </p:nvSpPr>
        <p:spPr>
          <a:xfrm>
            <a:off x="9617817" y="3273771"/>
            <a:ext cx="108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“pep”</a:t>
            </a:r>
          </a:p>
        </p:txBody>
      </p:sp>
    </p:spTree>
    <p:extLst>
      <p:ext uri="{BB962C8B-B14F-4D97-AF65-F5344CB8AC3E}">
        <p14:creationId xmlns:p14="http://schemas.microsoft.com/office/powerpoint/2010/main" val="287540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BB097-46F0-9545-9A44-19C0308C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Learning the shape bias: evaluation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6EAE0-B97B-7341-9668-9BA3137B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62" y="1325563"/>
            <a:ext cx="8785412" cy="48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3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56D2-9AB1-814F-932E-4B52D9D0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Learning the shape bias: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E83D-2E50-174F-B057-48559590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5177589" cy="4351338"/>
          </a:xfrm>
        </p:spPr>
        <p:txBody>
          <a:bodyPr/>
          <a:lstStyle/>
          <a:p>
            <a:r>
              <a:rPr lang="en-US" dirty="0"/>
              <a:t>Children learned to generalize by shape 88% in the 1</a:t>
            </a:r>
            <a:r>
              <a:rPr lang="en-US" baseline="30000" dirty="0"/>
              <a:t>st</a:t>
            </a:r>
            <a:r>
              <a:rPr lang="en-US" dirty="0"/>
              <a:t>-order test and 70% in the 2</a:t>
            </a:r>
            <a:r>
              <a:rPr lang="en-US" baseline="30000" dirty="0"/>
              <a:t>nd</a:t>
            </a:r>
            <a:r>
              <a:rPr lang="en-US" dirty="0"/>
              <a:t>-order test (shape bias test). Control group achieved 34% on 2</a:t>
            </a:r>
            <a:r>
              <a:rPr lang="en-US" baseline="30000" dirty="0"/>
              <a:t>nd</a:t>
            </a:r>
            <a:r>
              <a:rPr lang="en-US" dirty="0"/>
              <a:t>-order.</a:t>
            </a:r>
          </a:p>
          <a:p>
            <a:r>
              <a:rPr lang="en-US" dirty="0"/>
              <a:t>Shape training group showed significant increase in rate of object name acquisition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8E05B-4CC7-9947-A501-83820555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227" y="1460500"/>
            <a:ext cx="5473813" cy="48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76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56D2-9AB1-814F-932E-4B52D9D0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0124" cy="1325563"/>
          </a:xfrm>
        </p:spPr>
        <p:txBody>
          <a:bodyPr/>
          <a:lstStyle/>
          <a:p>
            <a:r>
              <a:rPr lang="en-US" dirty="0"/>
              <a:t>Learning the shape bias: computational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E83D-2E50-174F-B057-48559590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r>
              <a:rPr lang="en-US" dirty="0"/>
              <a:t>Do we have models that can explain how these higher-order generalizations are acquired? </a:t>
            </a:r>
          </a:p>
          <a:p>
            <a:r>
              <a:rPr lang="en-US" dirty="0"/>
              <a:t>What is the required sample complexity to acquire these biases?</a:t>
            </a:r>
          </a:p>
          <a:p>
            <a:r>
              <a:rPr lang="en-US" dirty="0"/>
              <a:t>How does bias acquisition relate to word learning?</a:t>
            </a:r>
          </a:p>
        </p:txBody>
      </p:sp>
    </p:spTree>
    <p:extLst>
      <p:ext uri="{BB962C8B-B14F-4D97-AF65-F5344CB8AC3E}">
        <p14:creationId xmlns:p14="http://schemas.microsoft.com/office/powerpoint/2010/main" val="427592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E39A-B5DE-2843-9A5B-DB9876E6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6" y="0"/>
            <a:ext cx="10926337" cy="1325563"/>
          </a:xfrm>
        </p:spPr>
        <p:txBody>
          <a:bodyPr/>
          <a:lstStyle/>
          <a:p>
            <a:r>
              <a:rPr lang="en-US" dirty="0"/>
              <a:t>Learning the shape bias: computational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54F4-2631-474A-B72A-B806C7466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97" y="1460499"/>
            <a:ext cx="10515600" cy="4895695"/>
          </a:xfrm>
        </p:spPr>
        <p:txBody>
          <a:bodyPr/>
          <a:lstStyle/>
          <a:p>
            <a:r>
              <a:rPr lang="en-US" dirty="0" err="1"/>
              <a:t>Colunga</a:t>
            </a:r>
            <a:r>
              <a:rPr lang="en-US" dirty="0"/>
              <a:t> &amp; Smith (2005) used a simple RNN trained with </a:t>
            </a:r>
            <a:r>
              <a:rPr lang="en-US" dirty="0" err="1"/>
              <a:t>Hebbian</a:t>
            </a:r>
            <a:r>
              <a:rPr lang="en-US" dirty="0"/>
              <a:t> learning to learn the shape bias</a:t>
            </a:r>
          </a:p>
          <a:p>
            <a:pPr lvl="1"/>
            <a:r>
              <a:rPr lang="en-US" dirty="0"/>
              <a:t>Stimuli presented as abstract patterns of bits</a:t>
            </a:r>
          </a:p>
          <a:p>
            <a:pPr lvl="1"/>
            <a:r>
              <a:rPr lang="en-US" dirty="0"/>
              <a:t>100 examples of 10 object categories used to train</a:t>
            </a:r>
          </a:p>
          <a:p>
            <a:r>
              <a:rPr lang="en-US" dirty="0"/>
              <a:t>Kemp et al. (2007) used a Hierarchical Bayesian Model (HBM) trained with 2 examples of 4 object categories</a:t>
            </a:r>
          </a:p>
          <a:p>
            <a:pPr lvl="1"/>
            <a:r>
              <a:rPr lang="en-US" dirty="0"/>
              <a:t>Note: it is difficult to apply these models to raw data without significant hand-engineering</a:t>
            </a:r>
          </a:p>
          <a:p>
            <a:r>
              <a:rPr lang="en-US" dirty="0"/>
              <a:t>Ritter et al. (2017) showed that ImageNet-optimized CNNs show the shape bias</a:t>
            </a:r>
          </a:p>
        </p:txBody>
      </p:sp>
    </p:spTree>
    <p:extLst>
      <p:ext uri="{BB962C8B-B14F-4D97-AF65-F5344CB8AC3E}">
        <p14:creationId xmlns:p14="http://schemas.microsoft.com/office/powerpoint/2010/main" val="69497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6CF6-6B88-8B48-B260-8CAFCDD8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23" y="0"/>
            <a:ext cx="10846869" cy="1325563"/>
          </a:xfrm>
        </p:spPr>
        <p:txBody>
          <a:bodyPr/>
          <a:lstStyle/>
          <a:p>
            <a:r>
              <a:rPr lang="en-US" dirty="0"/>
              <a:t>Learning the shape bias: computational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1F339-BD64-6C43-9025-24CA0DB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99" y="1104765"/>
            <a:ext cx="5658324" cy="1927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250C-A624-BE47-8EE2-EE945462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23" y="3234090"/>
            <a:ext cx="3532991" cy="32043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904C93-5E60-AD45-9992-3F8022D1E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138" y="3358347"/>
            <a:ext cx="6604054" cy="30800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Inception (</a:t>
            </a:r>
            <a:r>
              <a:rPr lang="en-US" dirty="0" err="1"/>
              <a:t>Szegedy</a:t>
            </a:r>
            <a:r>
              <a:rPr lang="en-US" dirty="0"/>
              <a:t> et al., 2015) and Matching Nets (</a:t>
            </a:r>
            <a:r>
              <a:rPr lang="en-US" dirty="0" err="1"/>
              <a:t>Vinyals</a:t>
            </a:r>
            <a:r>
              <a:rPr lang="en-US" dirty="0"/>
              <a:t> et al., 2016) used</a:t>
            </a:r>
          </a:p>
          <a:p>
            <a:r>
              <a:rPr lang="en-US" dirty="0"/>
              <a:t>Cosine similarity of last hidden layer</a:t>
            </a:r>
          </a:p>
          <a:p>
            <a:r>
              <a:rPr lang="en-US" dirty="0"/>
              <a:t>Inception shape bias = 0.68, Matching Nets shape bias = 0.70</a:t>
            </a:r>
          </a:p>
          <a:p>
            <a:r>
              <a:rPr lang="en-US" dirty="0"/>
              <a:t>But these models are trained with ~1200 examples of 1000 object categories…</a:t>
            </a:r>
          </a:p>
        </p:txBody>
      </p:sp>
    </p:spTree>
    <p:extLst>
      <p:ext uri="{BB962C8B-B14F-4D97-AF65-F5344CB8AC3E}">
        <p14:creationId xmlns:p14="http://schemas.microsoft.com/office/powerpoint/2010/main" val="246889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BC60-9661-E24B-9826-A05C63E2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/>
              <a:t>Our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29F9F-632E-0040-BE26-11662E607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441" y="1460500"/>
            <a:ext cx="10888491" cy="5118720"/>
          </a:xfrm>
        </p:spPr>
        <p:txBody>
          <a:bodyPr>
            <a:normAutofit/>
          </a:bodyPr>
          <a:lstStyle/>
          <a:p>
            <a:r>
              <a:rPr lang="en-US" dirty="0"/>
              <a:t>Goal: use purified shape training similar to Smith et al. (2002), analyze sample complexity required for NN to learn the shape bias</a:t>
            </a:r>
          </a:p>
          <a:p>
            <a:r>
              <a:rPr lang="en-US" dirty="0"/>
              <a:t>Begin with simple bit-vector data (MLP), then try color images (CNN)</a:t>
            </a:r>
          </a:p>
          <a:p>
            <a:r>
              <a:rPr lang="en-US" dirty="0"/>
              <a:t>Train with various sized training sets, varying both the # categories and the # examples per category</a:t>
            </a:r>
          </a:p>
          <a:p>
            <a:r>
              <a:rPr lang="en-US" dirty="0"/>
              <a:t>Evaluate shape bias development with 1</a:t>
            </a:r>
            <a:r>
              <a:rPr lang="en-US" baseline="30000" dirty="0"/>
              <a:t>st</a:t>
            </a:r>
            <a:r>
              <a:rPr lang="en-US" dirty="0"/>
              <a:t>- and 2</a:t>
            </a:r>
            <a:r>
              <a:rPr lang="en-US" baseline="30000" dirty="0"/>
              <a:t>nd</a:t>
            </a:r>
            <a:r>
              <a:rPr lang="en-US" dirty="0"/>
              <a:t>- order tests </a:t>
            </a:r>
          </a:p>
          <a:p>
            <a:pPr lvl="1"/>
            <a:r>
              <a:rPr lang="en-US" dirty="0"/>
              <a:t>Create evaluation trials containing exemplar object, a shape match, a color match, and a texture match</a:t>
            </a:r>
          </a:p>
          <a:p>
            <a:pPr lvl="1"/>
            <a:r>
              <a:rPr lang="en-US" dirty="0"/>
              <a:t>Obtain activation of last hidden layer for each object</a:t>
            </a:r>
          </a:p>
          <a:p>
            <a:pPr lvl="1"/>
            <a:r>
              <a:rPr lang="en-US" dirty="0"/>
              <a:t>Evaluate cosine similarity between exemplar’s activation and each match type’s to identify network choice</a:t>
            </a:r>
          </a:p>
          <a:p>
            <a:pPr lvl="1"/>
            <a:r>
              <a:rPr lang="en-US" dirty="0"/>
              <a:t>Repeat for N trials, compute % shape choices</a:t>
            </a:r>
          </a:p>
        </p:txBody>
      </p:sp>
    </p:spTree>
    <p:extLst>
      <p:ext uri="{BB962C8B-B14F-4D97-AF65-F5344CB8AC3E}">
        <p14:creationId xmlns:p14="http://schemas.microsoft.com/office/powerpoint/2010/main" val="20525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6A0E-C251-0F48-A45C-8614638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3183"/>
            <a:ext cx="10515600" cy="1325563"/>
          </a:xfrm>
        </p:spPr>
        <p:txBody>
          <a:bodyPr/>
          <a:lstStyle/>
          <a:p>
            <a:r>
              <a:rPr lang="en-US" dirty="0"/>
              <a:t>Experiment 1: Multilayer perceptron trained on synthetic objects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FA8361-910E-184B-AB5F-02232C35C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21"/>
          <a:stretch/>
        </p:blipFill>
        <p:spPr>
          <a:xfrm>
            <a:off x="490194" y="1738916"/>
            <a:ext cx="7998606" cy="47916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085CE-8D89-894A-9414-78C9661C8D86}"/>
              </a:ext>
            </a:extLst>
          </p:cNvPr>
          <p:cNvSpPr txBox="1"/>
          <p:nvPr/>
        </p:nvSpPr>
        <p:spPr>
          <a:xfrm>
            <a:off x="8923538" y="2605552"/>
            <a:ext cx="30401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Figure 3: Multilayer perceptron architecture. Shape, color and texture attribute vectors are concatenated and fed to a 30-unit hidden layer, followed by a classification layer. 3 example input objects are shown (only one is presented at a time to the network). </a:t>
            </a:r>
          </a:p>
        </p:txBody>
      </p:sp>
    </p:spTree>
    <p:extLst>
      <p:ext uri="{BB962C8B-B14F-4D97-AF65-F5344CB8AC3E}">
        <p14:creationId xmlns:p14="http://schemas.microsoft.com/office/powerpoint/2010/main" val="272989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6A0E-C251-0F48-A45C-8614638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3183"/>
            <a:ext cx="10515600" cy="1325563"/>
          </a:xfrm>
        </p:spPr>
        <p:txBody>
          <a:bodyPr/>
          <a:lstStyle/>
          <a:p>
            <a:r>
              <a:rPr lang="en-US" dirty="0"/>
              <a:t>Experiment 1: Multilayer perceptron trained on synthetic objects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FC634-C541-6246-A95B-E4CAAD61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" y="1810368"/>
            <a:ext cx="6089650" cy="30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DA977-8E03-824E-B9FC-9516C61DB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79" y="1915410"/>
            <a:ext cx="5879921" cy="294493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90800A-B026-5E4A-A7E3-76FEDCD2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5151967"/>
            <a:ext cx="10888491" cy="15536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Results: network breaks threshold (0.7 </a:t>
            </a:r>
            <a:r>
              <a:rPr lang="en-US" dirty="0" err="1"/>
              <a:t>acc</a:t>
            </a:r>
            <a:r>
              <a:rPr lang="en-US" dirty="0"/>
              <a:t> on 2</a:t>
            </a:r>
            <a:r>
              <a:rPr lang="en-US" baseline="30000" dirty="0"/>
              <a:t>nd</a:t>
            </a:r>
            <a:r>
              <a:rPr lang="en-US" dirty="0"/>
              <a:t>-order test) @ 4 categories, 3 examples (0.80) and @ 2 categories, 6 examples (0.71)</a:t>
            </a:r>
          </a:p>
          <a:p>
            <a:r>
              <a:rPr lang="en-US" dirty="0"/>
              <a:t>Nears sample efficiency of the toddlers, who use 4 categories and 2 examples to achieve 0.7 </a:t>
            </a:r>
            <a:r>
              <a:rPr lang="en-US" dirty="0" err="1"/>
              <a:t>acc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7DDA2-4C55-F74B-B581-C4CB9EC4E294}"/>
              </a:ext>
            </a:extLst>
          </p:cNvPr>
          <p:cNvSpPr txBox="1"/>
          <p:nvPr/>
        </p:nvSpPr>
        <p:spPr>
          <a:xfrm>
            <a:off x="9899780" y="4068148"/>
            <a:ext cx="58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0.80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77577-5588-454B-AA25-60AE7C39B5AE}"/>
              </a:ext>
            </a:extLst>
          </p:cNvPr>
          <p:cNvSpPr txBox="1"/>
          <p:nvPr/>
        </p:nvSpPr>
        <p:spPr>
          <a:xfrm>
            <a:off x="9605866" y="3731317"/>
            <a:ext cx="58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0.71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3BB47-04C0-2543-8D84-3F8184162702}"/>
              </a:ext>
            </a:extLst>
          </p:cNvPr>
          <p:cNvSpPr/>
          <p:nvPr/>
        </p:nvSpPr>
        <p:spPr>
          <a:xfrm>
            <a:off x="9683750" y="2328463"/>
            <a:ext cx="299698" cy="1370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3EEB50-CD19-2B40-B6C6-D54EFC3F6E20}"/>
              </a:ext>
            </a:extLst>
          </p:cNvPr>
          <p:cNvSpPr/>
          <p:nvPr/>
        </p:nvSpPr>
        <p:spPr>
          <a:xfrm>
            <a:off x="3516033" y="2232092"/>
            <a:ext cx="296208" cy="1405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69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6A0E-C251-0F48-A45C-8614638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3183"/>
            <a:ext cx="10515600" cy="1325563"/>
          </a:xfrm>
        </p:spPr>
        <p:txBody>
          <a:bodyPr/>
          <a:lstStyle/>
          <a:p>
            <a:r>
              <a:rPr lang="en-US" dirty="0"/>
              <a:t>Experiment 2: Convolutional network trained on synthetic objects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9FA1C-99C9-E043-9349-BA4794F05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827" y="1518746"/>
            <a:ext cx="5195700" cy="370827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05C16-D754-9141-8F35-4787055E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6168" cy="4351338"/>
          </a:xfrm>
        </p:spPr>
        <p:txBody>
          <a:bodyPr/>
          <a:lstStyle/>
          <a:p>
            <a:r>
              <a:rPr lang="en-US" dirty="0"/>
              <a:t>Objects represented as color images</a:t>
            </a:r>
          </a:p>
          <a:p>
            <a:r>
              <a:rPr lang="en-US" dirty="0"/>
              <a:t>Object shapes are polygons of random order (uniform 3-10)</a:t>
            </a:r>
          </a:p>
          <a:p>
            <a:r>
              <a:rPr lang="en-US" dirty="0"/>
              <a:t>Colors selected to span RGB space with equal spacing</a:t>
            </a:r>
          </a:p>
          <a:p>
            <a:r>
              <a:rPr lang="en-US" dirty="0"/>
              <a:t>Texture is presented in a 4</a:t>
            </a:r>
            <a:r>
              <a:rPr lang="en-US" baseline="30000" dirty="0"/>
              <a:t>th</a:t>
            </a:r>
            <a:r>
              <a:rPr lang="en-US" dirty="0"/>
              <a:t> channel, independent of RGB space</a:t>
            </a:r>
          </a:p>
        </p:txBody>
      </p:sp>
    </p:spTree>
    <p:extLst>
      <p:ext uri="{BB962C8B-B14F-4D97-AF65-F5344CB8AC3E}">
        <p14:creationId xmlns:p14="http://schemas.microsoft.com/office/powerpoint/2010/main" val="86968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B776-4D24-AA44-8753-9D51680C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"/>
            <a:ext cx="10515600" cy="1325563"/>
          </a:xfrm>
        </p:spPr>
        <p:txBody>
          <a:bodyPr/>
          <a:lstStyle/>
          <a:p>
            <a:r>
              <a:rPr lang="en-US" dirty="0"/>
              <a:t>Motivation: Efficient concept learning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D8C140F-FEEE-7D4C-A839-382CF313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86"/>
            <a:ext cx="10902696" cy="4351338"/>
          </a:xfrm>
        </p:spPr>
        <p:txBody>
          <a:bodyPr/>
          <a:lstStyle/>
          <a:p>
            <a:r>
              <a:rPr lang="en-US" dirty="0"/>
              <a:t>Children can learn new concepts from just one or a handful of examples</a:t>
            </a:r>
          </a:p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50B366-8FCF-B444-90F1-2E31F68F44EE}"/>
              </a:ext>
            </a:extLst>
          </p:cNvPr>
          <p:cNvSpPr/>
          <p:nvPr/>
        </p:nvSpPr>
        <p:spPr>
          <a:xfrm>
            <a:off x="9591040" y="4419161"/>
            <a:ext cx="162560" cy="111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2C6942-56EF-1B4A-8A05-534EAAE57492}"/>
              </a:ext>
            </a:extLst>
          </p:cNvPr>
          <p:cNvSpPr/>
          <p:nvPr/>
        </p:nvSpPr>
        <p:spPr>
          <a:xfrm>
            <a:off x="9330466" y="4071578"/>
            <a:ext cx="382494" cy="264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84F498-9480-224D-9558-5ED9E035B931}"/>
              </a:ext>
            </a:extLst>
          </p:cNvPr>
          <p:cNvSpPr/>
          <p:nvPr/>
        </p:nvSpPr>
        <p:spPr>
          <a:xfrm>
            <a:off x="8979647" y="3605877"/>
            <a:ext cx="570753" cy="464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2BB3B9-F276-4B43-8D71-40E416AF3105}"/>
              </a:ext>
            </a:extLst>
          </p:cNvPr>
          <p:cNvSpPr/>
          <p:nvPr/>
        </p:nvSpPr>
        <p:spPr>
          <a:xfrm>
            <a:off x="3724388" y="2084796"/>
            <a:ext cx="5657327" cy="20928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FDE6A8-F173-ED47-9606-090839690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84" y="2671996"/>
            <a:ext cx="933881" cy="9338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3C0FF8-B1C0-D944-80A0-69C596B1E2C7}"/>
              </a:ext>
            </a:extLst>
          </p:cNvPr>
          <p:cNvSpPr txBox="1"/>
          <p:nvPr/>
        </p:nvSpPr>
        <p:spPr>
          <a:xfrm>
            <a:off x="202264" y="3658736"/>
            <a:ext cx="351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Adult: “this is a fork”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503C545-475A-6C44-AE92-5B7935B64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938" y="2930378"/>
            <a:ext cx="969525" cy="9695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A80A8E-0368-D745-BD08-F4FAB2467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035" y="2748906"/>
            <a:ext cx="1331612" cy="7176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E2F21D-0389-E744-B6AF-A3B0C364F01E}"/>
              </a:ext>
            </a:extLst>
          </p:cNvPr>
          <p:cNvSpPr txBox="1"/>
          <p:nvPr/>
        </p:nvSpPr>
        <p:spPr>
          <a:xfrm>
            <a:off x="5943600" y="2188655"/>
            <a:ext cx="151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“fork”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842BA2-710A-C641-9F65-E51DFCDBE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357" y="4614345"/>
            <a:ext cx="2936735" cy="1953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9DBFE-0CF1-DE4C-B1A9-D8128A9BC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037" y="2944780"/>
            <a:ext cx="977081" cy="977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01ECE7-B487-474B-9050-2A9B5E2FA8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25"/>
          <a:stretch/>
        </p:blipFill>
        <p:spPr>
          <a:xfrm>
            <a:off x="254548" y="4177690"/>
            <a:ext cx="3484516" cy="25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7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6A0E-C251-0F48-A45C-8614638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3183"/>
            <a:ext cx="10515600" cy="1325563"/>
          </a:xfrm>
        </p:spPr>
        <p:txBody>
          <a:bodyPr/>
          <a:lstStyle/>
          <a:p>
            <a:r>
              <a:rPr lang="en-US" dirty="0"/>
              <a:t>Experiment 2: Convolutional network trained on synthetic objects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3DBE10-850F-C04B-8D15-119A4A872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3888" y="1562222"/>
            <a:ext cx="7829982" cy="5295778"/>
          </a:xfrm>
        </p:spPr>
      </p:pic>
    </p:spTree>
    <p:extLst>
      <p:ext uri="{BB962C8B-B14F-4D97-AF65-F5344CB8AC3E}">
        <p14:creationId xmlns:p14="http://schemas.microsoft.com/office/powerpoint/2010/main" val="67875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6A0E-C251-0F48-A45C-8614638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193183"/>
            <a:ext cx="10515600" cy="1325563"/>
          </a:xfrm>
        </p:spPr>
        <p:txBody>
          <a:bodyPr/>
          <a:lstStyle/>
          <a:p>
            <a:r>
              <a:rPr lang="en-US" dirty="0"/>
              <a:t>Experiment 2: Convolutional network trained on synthetic objects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90800A-B026-5E4A-A7E3-76FEDCD2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5151967"/>
            <a:ext cx="10888491" cy="15536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Results: network breaks threshold @ 8 categories, 6 examples (0.75) and @ 4 categories, 12 examples (0.70)</a:t>
            </a:r>
          </a:p>
          <a:p>
            <a:r>
              <a:rPr lang="en-US" dirty="0"/>
              <a:t>Takeaway: with concentrated training effort, it’s possible to learn the shape bias from small data using high-dimensional color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C4A3C-23DB-8246-BE84-8B1C7393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8" y="1778564"/>
            <a:ext cx="5886272" cy="2948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FA036-5DC5-8C42-B002-0EEABD211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78" y="1778564"/>
            <a:ext cx="5872248" cy="2941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ED8716-CF0A-ED4F-AC53-7FA5895211D7}"/>
              </a:ext>
            </a:extLst>
          </p:cNvPr>
          <p:cNvSpPr/>
          <p:nvPr/>
        </p:nvSpPr>
        <p:spPr>
          <a:xfrm>
            <a:off x="9683750" y="2179607"/>
            <a:ext cx="279400" cy="1363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66C87-6970-0344-9AE4-C59BE919B5A9}"/>
              </a:ext>
            </a:extLst>
          </p:cNvPr>
          <p:cNvSpPr/>
          <p:nvPr/>
        </p:nvSpPr>
        <p:spPr>
          <a:xfrm>
            <a:off x="3473450" y="2179607"/>
            <a:ext cx="285750" cy="1363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C3C56-40B4-A545-888D-FF12889098F5}"/>
              </a:ext>
            </a:extLst>
          </p:cNvPr>
          <p:cNvSpPr txBox="1"/>
          <p:nvPr/>
        </p:nvSpPr>
        <p:spPr>
          <a:xfrm>
            <a:off x="10191996" y="3621581"/>
            <a:ext cx="58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0.75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B2D0D-FD02-0A4B-8C66-FE377C1B282E}"/>
              </a:ext>
            </a:extLst>
          </p:cNvPr>
          <p:cNvSpPr txBox="1"/>
          <p:nvPr/>
        </p:nvSpPr>
        <p:spPr>
          <a:xfrm>
            <a:off x="9898082" y="2919858"/>
            <a:ext cx="58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0.70</a:t>
            </a:r>
          </a:p>
        </p:txBody>
      </p:sp>
    </p:spTree>
    <p:extLst>
      <p:ext uri="{BB962C8B-B14F-4D97-AF65-F5344CB8AC3E}">
        <p14:creationId xmlns:p14="http://schemas.microsoft.com/office/powerpoint/2010/main" val="2794819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A42C-BF1D-314D-99E2-BCEE7DE4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9" y="0"/>
            <a:ext cx="10515600" cy="1325563"/>
          </a:xfrm>
        </p:spPr>
        <p:txBody>
          <a:bodyPr/>
          <a:lstStyle/>
          <a:p>
            <a:r>
              <a:rPr lang="en-US" dirty="0"/>
              <a:t>Perceptual sensitivity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5E825-1931-AC4E-8DA2-566FF5A5F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50" y="1460500"/>
            <a:ext cx="3915072" cy="4351338"/>
          </a:xfrm>
        </p:spPr>
        <p:txBody>
          <a:bodyPr/>
          <a:lstStyle/>
          <a:p>
            <a:r>
              <a:rPr lang="en-US" dirty="0"/>
              <a:t>Idea: parametrically vary the input along a particular stimulus dimension, measure perceptual distance from original</a:t>
            </a:r>
          </a:p>
          <a:p>
            <a:r>
              <a:rPr lang="en-US" dirty="0"/>
              <a:t>Use network trained with purified shape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1E71D-9CDE-CF4B-9ADC-D9423F28E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482"/>
          <a:stretch/>
        </p:blipFill>
        <p:spPr>
          <a:xfrm>
            <a:off x="4901655" y="3342889"/>
            <a:ext cx="7117196" cy="3455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D1663-1FEE-C64C-B53E-36C1E204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246" y="2060797"/>
            <a:ext cx="842286" cy="782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D097E-BE51-2747-912E-B7521BB08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122" y="1641254"/>
            <a:ext cx="842286" cy="782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564DD7-D339-9340-AA2D-55E6BF982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253" y="1641254"/>
            <a:ext cx="843556" cy="784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A3E05-1465-E747-B976-1B44E172E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655" y="1641255"/>
            <a:ext cx="842520" cy="783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4F824D-D579-0140-9EC0-6A8E47E94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4021" y="1706969"/>
            <a:ext cx="842286" cy="782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65C254-7CCF-C246-8B17-44C143170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5546" y="2445489"/>
            <a:ext cx="845862" cy="7862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D5579B-B3C0-B442-A429-9C869F085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5297" y="2414066"/>
            <a:ext cx="913468" cy="849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4B21B0-89D3-C14D-8EC3-9C4300CED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2654" y="2389799"/>
            <a:ext cx="930946" cy="865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174687-D5A0-0747-96D0-8BC4304D20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4021" y="2330198"/>
            <a:ext cx="1003689" cy="9330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C9EA49-1B59-254E-AD78-44CA72D1A77D}"/>
              </a:ext>
            </a:extLst>
          </p:cNvPr>
          <p:cNvSpPr txBox="1"/>
          <p:nvPr/>
        </p:nvSpPr>
        <p:spPr>
          <a:xfrm>
            <a:off x="5473287" y="1729122"/>
            <a:ext cx="96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0EE992-F2E7-8B47-8719-94B66E8D17F7}"/>
              </a:ext>
            </a:extLst>
          </p:cNvPr>
          <p:cNvSpPr txBox="1"/>
          <p:nvPr/>
        </p:nvSpPr>
        <p:spPr>
          <a:xfrm>
            <a:off x="6771071" y="1817359"/>
            <a:ext cx="96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Shape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BF985E-E3BD-B14F-8EAB-02FB9B5601A2}"/>
              </a:ext>
            </a:extLst>
          </p:cNvPr>
          <p:cNvSpPr txBox="1"/>
          <p:nvPr/>
        </p:nvSpPr>
        <p:spPr>
          <a:xfrm>
            <a:off x="6831030" y="2631043"/>
            <a:ext cx="96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72089F-A375-E14C-8065-286B43F05EB6}"/>
              </a:ext>
            </a:extLst>
          </p:cNvPr>
          <p:cNvCxnSpPr/>
          <p:nvPr/>
        </p:nvCxnSpPr>
        <p:spPr>
          <a:xfrm>
            <a:off x="8321408" y="1471133"/>
            <a:ext cx="1945758" cy="0"/>
          </a:xfrm>
          <a:prstGeom prst="straightConnector1">
            <a:avLst/>
          </a:prstGeom>
          <a:ln w="19050">
            <a:solidFill>
              <a:schemeClr val="accent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F1F3ABA-D3FE-0F4C-BE2A-2D1E65E28F4F}"/>
              </a:ext>
            </a:extLst>
          </p:cNvPr>
          <p:cNvSpPr txBox="1"/>
          <p:nvPr/>
        </p:nvSpPr>
        <p:spPr>
          <a:xfrm>
            <a:off x="7429724" y="988129"/>
            <a:ext cx="374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along stimulus dimension </a:t>
            </a:r>
          </a:p>
        </p:txBody>
      </p:sp>
    </p:spTree>
    <p:extLst>
      <p:ext uri="{BB962C8B-B14F-4D97-AF65-F5344CB8AC3E}">
        <p14:creationId xmlns:p14="http://schemas.microsoft.com/office/powerpoint/2010/main" val="231642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EE29-89D2-8441-AF2F-C34ED963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56118"/>
            <a:ext cx="10515600" cy="1325563"/>
          </a:xfrm>
        </p:spPr>
        <p:txBody>
          <a:bodyPr/>
          <a:lstStyle/>
          <a:p>
            <a:r>
              <a:rPr lang="en-US" dirty="0"/>
              <a:t>Experiment 3: The onset of vocabulary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8FF7-3E92-2749-ADC2-280F9418B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51" y="1616617"/>
            <a:ext cx="10658708" cy="4940299"/>
          </a:xfrm>
        </p:spPr>
        <p:txBody>
          <a:bodyPr>
            <a:normAutofit/>
          </a:bodyPr>
          <a:lstStyle/>
          <a:p>
            <a:r>
              <a:rPr lang="en-US" dirty="0"/>
              <a:t>Previous experiments show that simple NNs can learn the shape bias from few examples</a:t>
            </a:r>
          </a:p>
          <a:p>
            <a:r>
              <a:rPr lang="en-US" dirty="0"/>
              <a:t>Remains unclear, however, how the dynamics of shape bias acquisition relate to the dynamics of word learning</a:t>
            </a:r>
          </a:p>
          <a:p>
            <a:r>
              <a:rPr lang="en-US" dirty="0" err="1"/>
              <a:t>Gershkoff</a:t>
            </a:r>
            <a:r>
              <a:rPr lang="en-US" dirty="0"/>
              <a:t>-Stowe &amp; Smith (2004) showed that the development of the shape bias in toddlers predicts the onset of vocabulary acceleration during early word learning</a:t>
            </a:r>
          </a:p>
          <a:p>
            <a:pPr lvl="1"/>
            <a:r>
              <a:rPr lang="en-US" dirty="0"/>
              <a:t>8 toddlers studied during regular lab sessions at 3-week intervals</a:t>
            </a:r>
          </a:p>
          <a:p>
            <a:pPr lvl="1"/>
            <a:r>
              <a:rPr lang="en-US" dirty="0"/>
              <a:t>Shape bias assessed at each session, and child’s vocabulary logged</a:t>
            </a:r>
          </a:p>
          <a:p>
            <a:pPr lvl="1"/>
            <a:r>
              <a:rPr lang="en-US" dirty="0"/>
              <a:t>Correlation found between shape bias strength and rate of increase in vocabulary size</a:t>
            </a:r>
          </a:p>
        </p:txBody>
      </p:sp>
    </p:spTree>
    <p:extLst>
      <p:ext uri="{BB962C8B-B14F-4D97-AF65-F5344CB8AC3E}">
        <p14:creationId xmlns:p14="http://schemas.microsoft.com/office/powerpoint/2010/main" val="1752776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EE29-89D2-8441-AF2F-C34ED963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56118"/>
            <a:ext cx="10515600" cy="1325563"/>
          </a:xfrm>
        </p:spPr>
        <p:txBody>
          <a:bodyPr/>
          <a:lstStyle/>
          <a:p>
            <a:r>
              <a:rPr lang="en-US" dirty="0"/>
              <a:t>Experiment 3: The onset of vocabulary acceleration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131FD7-E12E-3543-8038-BFE1BE05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51" y="1624902"/>
            <a:ext cx="10515600" cy="5054677"/>
          </a:xfrm>
        </p:spPr>
        <p:txBody>
          <a:bodyPr/>
          <a:lstStyle/>
          <a:p>
            <a:r>
              <a:rPr lang="en-US" dirty="0"/>
              <a:t>Designed new CNN experiment with goal of computing analogous correlation metrics</a:t>
            </a:r>
          </a:p>
          <a:p>
            <a:r>
              <a:rPr lang="en-US" dirty="0"/>
              <a:t>Participants of  </a:t>
            </a:r>
            <a:r>
              <a:rPr lang="en-US" dirty="0" err="1"/>
              <a:t>Gershkoff</a:t>
            </a:r>
            <a:r>
              <a:rPr lang="en-US" dirty="0"/>
              <a:t>-Stowe &amp; Smith (2004) received natural experience in home setting. Thus, rather than purified shape training, we train CNN to simultaneously label shape, color and texture</a:t>
            </a:r>
          </a:p>
          <a:p>
            <a:r>
              <a:rPr lang="en-US" dirty="0"/>
              <a:t># of categories along each label dimension, and loss weight for that dimension, are determined according to natural statistics of early human lexicon</a:t>
            </a:r>
          </a:p>
          <a:p>
            <a:r>
              <a:rPr lang="en-US" dirty="0"/>
              <a:t>Chosen ratios: 60-20-20 shape-color-texture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1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0676F-4862-4144-B57C-B0EA7025BADA}"/>
              </a:ext>
            </a:extLst>
          </p:cNvPr>
          <p:cNvSpPr/>
          <p:nvPr/>
        </p:nvSpPr>
        <p:spPr>
          <a:xfrm>
            <a:off x="1894499" y="2447056"/>
            <a:ext cx="1213745" cy="1343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1FF9F6-3E54-1547-820F-1EBA2EA9A55E}"/>
              </a:ext>
            </a:extLst>
          </p:cNvPr>
          <p:cNvSpPr/>
          <p:nvPr/>
        </p:nvSpPr>
        <p:spPr>
          <a:xfrm>
            <a:off x="2046899" y="2599457"/>
            <a:ext cx="1178395" cy="1346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D0309-56FE-3546-AA45-FD0321339F8D}"/>
              </a:ext>
            </a:extLst>
          </p:cNvPr>
          <p:cNvSpPr/>
          <p:nvPr/>
        </p:nvSpPr>
        <p:spPr>
          <a:xfrm>
            <a:off x="2199299" y="2751856"/>
            <a:ext cx="1203241" cy="1320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7E87A-40AF-D14B-B003-0E54ED53BCD8}"/>
              </a:ext>
            </a:extLst>
          </p:cNvPr>
          <p:cNvSpPr/>
          <p:nvPr/>
        </p:nvSpPr>
        <p:spPr>
          <a:xfrm>
            <a:off x="2351699" y="2904256"/>
            <a:ext cx="1283967" cy="1339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4E9FC-7ED9-5B46-A822-B60149A435D2}"/>
              </a:ext>
            </a:extLst>
          </p:cNvPr>
          <p:cNvSpPr/>
          <p:nvPr/>
        </p:nvSpPr>
        <p:spPr>
          <a:xfrm>
            <a:off x="2504099" y="3056656"/>
            <a:ext cx="1317901" cy="1339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40972-095A-BE4D-A999-024FEF87C957}"/>
              </a:ext>
            </a:extLst>
          </p:cNvPr>
          <p:cNvSpPr/>
          <p:nvPr/>
        </p:nvSpPr>
        <p:spPr>
          <a:xfrm>
            <a:off x="3910927" y="3044105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CEBD1A-3DDE-3449-80EE-AEEB02B1E282}"/>
              </a:ext>
            </a:extLst>
          </p:cNvPr>
          <p:cNvSpPr/>
          <p:nvPr/>
        </p:nvSpPr>
        <p:spPr>
          <a:xfrm>
            <a:off x="3980201" y="3117998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1ED33-1A73-EA4C-A6CC-1DEC34027151}"/>
              </a:ext>
            </a:extLst>
          </p:cNvPr>
          <p:cNvSpPr/>
          <p:nvPr/>
        </p:nvSpPr>
        <p:spPr>
          <a:xfrm>
            <a:off x="4063327" y="3187270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C47AF-D1E8-1A46-B22F-5BABA50EC19F}"/>
              </a:ext>
            </a:extLst>
          </p:cNvPr>
          <p:cNvSpPr/>
          <p:nvPr/>
        </p:nvSpPr>
        <p:spPr>
          <a:xfrm>
            <a:off x="4139527" y="3247308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CDCCAD-93CE-354A-A963-6D80CA1D2DDA}"/>
              </a:ext>
            </a:extLst>
          </p:cNvPr>
          <p:cNvSpPr/>
          <p:nvPr/>
        </p:nvSpPr>
        <p:spPr>
          <a:xfrm>
            <a:off x="4220349" y="3330436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F604D7-B90F-264E-9644-03EAAE275032}"/>
              </a:ext>
            </a:extLst>
          </p:cNvPr>
          <p:cNvSpPr/>
          <p:nvPr/>
        </p:nvSpPr>
        <p:spPr>
          <a:xfrm>
            <a:off x="6399396" y="3473818"/>
            <a:ext cx="309414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18D8A-1845-8F41-9143-17A6B2148F4E}"/>
              </a:ext>
            </a:extLst>
          </p:cNvPr>
          <p:cNvSpPr/>
          <p:nvPr/>
        </p:nvSpPr>
        <p:spPr>
          <a:xfrm>
            <a:off x="6464048" y="3529234"/>
            <a:ext cx="309414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0EABA5-7D75-214B-99B7-B678D65F55A4}"/>
              </a:ext>
            </a:extLst>
          </p:cNvPr>
          <p:cNvSpPr/>
          <p:nvPr/>
        </p:nvSpPr>
        <p:spPr>
          <a:xfrm>
            <a:off x="6528700" y="3578303"/>
            <a:ext cx="309414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0FC6E8-54B3-AB43-9616-BB1D426557CA}"/>
              </a:ext>
            </a:extLst>
          </p:cNvPr>
          <p:cNvSpPr/>
          <p:nvPr/>
        </p:nvSpPr>
        <p:spPr>
          <a:xfrm>
            <a:off x="6580675" y="3632566"/>
            <a:ext cx="309414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90D965-08C3-C94D-B33E-747C3935CBAA}"/>
              </a:ext>
            </a:extLst>
          </p:cNvPr>
          <p:cNvSpPr/>
          <p:nvPr/>
        </p:nvSpPr>
        <p:spPr>
          <a:xfrm>
            <a:off x="6652248" y="3679906"/>
            <a:ext cx="309414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C4440-F2BB-5142-93D9-A7800A09AEFF}"/>
              </a:ext>
            </a:extLst>
          </p:cNvPr>
          <p:cNvSpPr/>
          <p:nvPr/>
        </p:nvSpPr>
        <p:spPr>
          <a:xfrm>
            <a:off x="5145016" y="3084104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0ED72E-E02E-2047-99C2-22C93DAE7DD2}"/>
              </a:ext>
            </a:extLst>
          </p:cNvPr>
          <p:cNvSpPr/>
          <p:nvPr/>
        </p:nvSpPr>
        <p:spPr>
          <a:xfrm>
            <a:off x="5214290" y="3157997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771C5-B0BF-1C4C-8A84-7850EC9006DF}"/>
              </a:ext>
            </a:extLst>
          </p:cNvPr>
          <p:cNvSpPr/>
          <p:nvPr/>
        </p:nvSpPr>
        <p:spPr>
          <a:xfrm>
            <a:off x="5297416" y="3227269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D57FED-C96A-A74D-8FBB-5EEFE2139044}"/>
              </a:ext>
            </a:extLst>
          </p:cNvPr>
          <p:cNvSpPr/>
          <p:nvPr/>
        </p:nvSpPr>
        <p:spPr>
          <a:xfrm>
            <a:off x="5373616" y="3287307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D058E9-3FFA-044B-BBEB-F875A9909A0D}"/>
              </a:ext>
            </a:extLst>
          </p:cNvPr>
          <p:cNvSpPr/>
          <p:nvPr/>
        </p:nvSpPr>
        <p:spPr>
          <a:xfrm>
            <a:off x="5454438" y="3370435"/>
            <a:ext cx="831273" cy="775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7F3722B-B0FF-E54B-BB71-A0D5662CEFF8}"/>
              </a:ext>
            </a:extLst>
          </p:cNvPr>
          <p:cNvSpPr/>
          <p:nvPr/>
        </p:nvSpPr>
        <p:spPr>
          <a:xfrm>
            <a:off x="6815073" y="3039356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3FA92A-3DF6-3C4B-BFA9-164AF583F9F0}"/>
              </a:ext>
            </a:extLst>
          </p:cNvPr>
          <p:cNvSpPr/>
          <p:nvPr/>
        </p:nvSpPr>
        <p:spPr>
          <a:xfrm>
            <a:off x="6865873" y="3094192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4CA850A-FE80-F149-9FB9-F219D3CF2585}"/>
              </a:ext>
            </a:extLst>
          </p:cNvPr>
          <p:cNvSpPr/>
          <p:nvPr/>
        </p:nvSpPr>
        <p:spPr>
          <a:xfrm>
            <a:off x="6928218" y="3154517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EC83DF-A813-804F-9986-D75D067D0A33}"/>
              </a:ext>
            </a:extLst>
          </p:cNvPr>
          <p:cNvSpPr/>
          <p:nvPr/>
        </p:nvSpPr>
        <p:spPr>
          <a:xfrm>
            <a:off x="6990563" y="3218881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B12E907-2D7B-474A-9FE1-24105314C4D5}"/>
              </a:ext>
            </a:extLst>
          </p:cNvPr>
          <p:cNvSpPr/>
          <p:nvPr/>
        </p:nvSpPr>
        <p:spPr>
          <a:xfrm>
            <a:off x="7041363" y="3262181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2074A6F-305D-7748-A509-6C197AAB492F}"/>
              </a:ext>
            </a:extLst>
          </p:cNvPr>
          <p:cNvSpPr/>
          <p:nvPr/>
        </p:nvSpPr>
        <p:spPr>
          <a:xfrm>
            <a:off x="7101394" y="3311527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ADEAC55-7CF0-3B4C-A5A5-921A399A2AF5}"/>
              </a:ext>
            </a:extLst>
          </p:cNvPr>
          <p:cNvSpPr/>
          <p:nvPr/>
        </p:nvSpPr>
        <p:spPr>
          <a:xfrm>
            <a:off x="7156811" y="3358003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A12454-C2BA-A344-BAC2-6E364B618E91}"/>
              </a:ext>
            </a:extLst>
          </p:cNvPr>
          <p:cNvSpPr/>
          <p:nvPr/>
        </p:nvSpPr>
        <p:spPr>
          <a:xfrm>
            <a:off x="7216848" y="3412852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3C76E4F-273E-AF45-9A35-87DCA4DC5B83}"/>
              </a:ext>
            </a:extLst>
          </p:cNvPr>
          <p:cNvSpPr/>
          <p:nvPr/>
        </p:nvSpPr>
        <p:spPr>
          <a:xfrm>
            <a:off x="7276885" y="3461920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1FE9F76-2E62-A84F-8E2C-148323286779}"/>
              </a:ext>
            </a:extLst>
          </p:cNvPr>
          <p:cNvSpPr/>
          <p:nvPr/>
        </p:nvSpPr>
        <p:spPr>
          <a:xfrm>
            <a:off x="7336922" y="3519640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18FC20A-0C80-DC4A-846D-85126F6DD7A9}"/>
              </a:ext>
            </a:extLst>
          </p:cNvPr>
          <p:cNvSpPr/>
          <p:nvPr/>
        </p:nvSpPr>
        <p:spPr>
          <a:xfrm>
            <a:off x="7392338" y="3573030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669304B-CBFD-3B43-8A71-50ECCBE43485}"/>
              </a:ext>
            </a:extLst>
          </p:cNvPr>
          <p:cNvSpPr/>
          <p:nvPr/>
        </p:nvSpPr>
        <p:spPr>
          <a:xfrm>
            <a:off x="7443132" y="3620087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DE3CDB8-E9ED-1043-8067-055A27970B2F}"/>
              </a:ext>
            </a:extLst>
          </p:cNvPr>
          <p:cNvSpPr/>
          <p:nvPr/>
        </p:nvSpPr>
        <p:spPr>
          <a:xfrm>
            <a:off x="7493926" y="3670883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4BD0DF-8B44-C648-A04E-6D6C408A24A6}"/>
              </a:ext>
            </a:extLst>
          </p:cNvPr>
          <p:cNvSpPr/>
          <p:nvPr/>
        </p:nvSpPr>
        <p:spPr>
          <a:xfrm>
            <a:off x="7556271" y="3731208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E55464-3D1E-3842-8A81-B40CB138841E}"/>
              </a:ext>
            </a:extLst>
          </p:cNvPr>
          <p:cNvSpPr/>
          <p:nvPr/>
        </p:nvSpPr>
        <p:spPr>
          <a:xfrm>
            <a:off x="7618616" y="3795572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8CD1B51-6F4A-5846-86F2-11A596D27C00}"/>
              </a:ext>
            </a:extLst>
          </p:cNvPr>
          <p:cNvSpPr/>
          <p:nvPr/>
        </p:nvSpPr>
        <p:spPr>
          <a:xfrm>
            <a:off x="7669416" y="3838872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86A616B-3541-A94F-813E-F151FE38B354}"/>
              </a:ext>
            </a:extLst>
          </p:cNvPr>
          <p:cNvSpPr/>
          <p:nvPr/>
        </p:nvSpPr>
        <p:spPr>
          <a:xfrm>
            <a:off x="7729447" y="3888218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EB55D53-BCA6-9D4C-A495-09B888CF5D9D}"/>
              </a:ext>
            </a:extLst>
          </p:cNvPr>
          <p:cNvSpPr/>
          <p:nvPr/>
        </p:nvSpPr>
        <p:spPr>
          <a:xfrm>
            <a:off x="7784864" y="3934694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0ED9109-DD0B-2D46-996A-3A2C22065652}"/>
              </a:ext>
            </a:extLst>
          </p:cNvPr>
          <p:cNvSpPr/>
          <p:nvPr/>
        </p:nvSpPr>
        <p:spPr>
          <a:xfrm>
            <a:off x="7844901" y="3989543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C8731BE-6939-2B4C-B96E-81690A1D198B}"/>
              </a:ext>
            </a:extLst>
          </p:cNvPr>
          <p:cNvSpPr/>
          <p:nvPr/>
        </p:nvSpPr>
        <p:spPr>
          <a:xfrm>
            <a:off x="7904938" y="4038611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C0B939A-10F3-C743-BE7F-90EA5890AA0D}"/>
              </a:ext>
            </a:extLst>
          </p:cNvPr>
          <p:cNvSpPr/>
          <p:nvPr/>
        </p:nvSpPr>
        <p:spPr>
          <a:xfrm>
            <a:off x="7964975" y="4096331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C0E7D71-F37F-E649-A259-3E048E671AAF}"/>
              </a:ext>
            </a:extLst>
          </p:cNvPr>
          <p:cNvSpPr/>
          <p:nvPr/>
        </p:nvSpPr>
        <p:spPr>
          <a:xfrm>
            <a:off x="8020391" y="4149721"/>
            <a:ext cx="175490" cy="1754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1675BA0-187A-ED44-9A47-EDD8FC46D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40" y="2357383"/>
            <a:ext cx="1645158" cy="155273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A228BB8-BF87-C741-B878-2B504A80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" y="2587983"/>
            <a:ext cx="1858979" cy="175454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DADA755-5825-DE41-8EEF-F890D065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" b="8549"/>
          <a:stretch/>
        </p:blipFill>
        <p:spPr>
          <a:xfrm>
            <a:off x="447250" y="3103247"/>
            <a:ext cx="1617077" cy="1469878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555DB0-D6BA-8648-897E-EFB812745DE9}"/>
              </a:ext>
            </a:extLst>
          </p:cNvPr>
          <p:cNvCxnSpPr>
            <a:cxnSpLocks/>
          </p:cNvCxnSpPr>
          <p:nvPr/>
        </p:nvCxnSpPr>
        <p:spPr>
          <a:xfrm flipH="1" flipV="1">
            <a:off x="102362" y="2424069"/>
            <a:ext cx="553783" cy="72983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267AFC2-00FD-974E-A4DB-4AB6BA00DB5C}"/>
              </a:ext>
            </a:extLst>
          </p:cNvPr>
          <p:cNvSpPr/>
          <p:nvPr/>
        </p:nvSpPr>
        <p:spPr>
          <a:xfrm>
            <a:off x="3322822" y="3319079"/>
            <a:ext cx="278296" cy="28659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D5EC169-1A28-7742-9B7B-4BFF2341EFA6}"/>
              </a:ext>
            </a:extLst>
          </p:cNvPr>
          <p:cNvSpPr txBox="1"/>
          <p:nvPr/>
        </p:nvSpPr>
        <p:spPr>
          <a:xfrm>
            <a:off x="-114400" y="5905166"/>
            <a:ext cx="338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5x5 Convolution </a:t>
            </a:r>
          </a:p>
          <a:p>
            <a:pPr algn="ctr"/>
            <a:r>
              <a:rPr lang="en-US" sz="2400" dirty="0"/>
              <a:t>(5 feature maps, L2 reg.)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B8BBE94-1BC6-5C42-B807-813B1DCA3910}"/>
              </a:ext>
            </a:extLst>
          </p:cNvPr>
          <p:cNvSpPr txBox="1"/>
          <p:nvPr/>
        </p:nvSpPr>
        <p:spPr>
          <a:xfrm>
            <a:off x="2772114" y="5334283"/>
            <a:ext cx="238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5x5 Max Pooling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F32D85-EBBD-3D4B-A562-277C5B7F7588}"/>
              </a:ext>
            </a:extLst>
          </p:cNvPr>
          <p:cNvSpPr txBox="1"/>
          <p:nvPr/>
        </p:nvSpPr>
        <p:spPr>
          <a:xfrm>
            <a:off x="6228417" y="5902321"/>
            <a:ext cx="415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Fully-connected Layer </a:t>
            </a:r>
          </a:p>
          <a:p>
            <a:pPr algn="ctr"/>
            <a:r>
              <a:rPr lang="en-US" sz="2400" dirty="0"/>
              <a:t>(25 units, L2 reg., Drop.=0.5)</a:t>
            </a:r>
            <a:endParaRPr lang="en-US" dirty="0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D223362-7DDD-D747-A34F-5C2C608FF509}"/>
              </a:ext>
            </a:extLst>
          </p:cNvPr>
          <p:cNvCxnSpPr>
            <a:cxnSpLocks/>
          </p:cNvCxnSpPr>
          <p:nvPr/>
        </p:nvCxnSpPr>
        <p:spPr>
          <a:xfrm flipH="1" flipV="1">
            <a:off x="3591132" y="3329310"/>
            <a:ext cx="1281420" cy="17492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BE41654-603D-AA4C-BF83-84FCC31EBE6B}"/>
              </a:ext>
            </a:extLst>
          </p:cNvPr>
          <p:cNvCxnSpPr>
            <a:cxnSpLocks/>
          </p:cNvCxnSpPr>
          <p:nvPr/>
        </p:nvCxnSpPr>
        <p:spPr>
          <a:xfrm flipH="1">
            <a:off x="3612090" y="3510859"/>
            <a:ext cx="1282510" cy="9652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D21A635-A97E-9645-A500-AF918084C8C5}"/>
              </a:ext>
            </a:extLst>
          </p:cNvPr>
          <p:cNvSpPr/>
          <p:nvPr/>
        </p:nvSpPr>
        <p:spPr>
          <a:xfrm>
            <a:off x="4727993" y="3824899"/>
            <a:ext cx="176204" cy="17331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FC53FBC-B253-3C46-A837-8F64F0B6AF7F}"/>
              </a:ext>
            </a:extLst>
          </p:cNvPr>
          <p:cNvSpPr txBox="1"/>
          <p:nvPr/>
        </p:nvSpPr>
        <p:spPr>
          <a:xfrm>
            <a:off x="3129979" y="5902298"/>
            <a:ext cx="339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5x5 Convolution</a:t>
            </a:r>
          </a:p>
          <a:p>
            <a:pPr algn="ctr"/>
            <a:r>
              <a:rPr lang="en-US" sz="2400" dirty="0"/>
              <a:t>(5 feature maps, L2 reg.)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D4698FB-21C3-5D4D-98E8-2BDE89E3EF10}"/>
              </a:ext>
            </a:extLst>
          </p:cNvPr>
          <p:cNvSpPr txBox="1"/>
          <p:nvPr/>
        </p:nvSpPr>
        <p:spPr>
          <a:xfrm>
            <a:off x="5157507" y="5137377"/>
            <a:ext cx="23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5x5 Max Pooling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E9351C2C-D81D-0645-9F75-EC91DA5BA90C}"/>
              </a:ext>
            </a:extLst>
          </p:cNvPr>
          <p:cNvCxnSpPr>
            <a:cxnSpLocks/>
            <a:stCxn id="85" idx="4"/>
            <a:endCxn id="24" idx="2"/>
          </p:cNvCxnSpPr>
          <p:nvPr/>
        </p:nvCxnSpPr>
        <p:spPr>
          <a:xfrm flipH="1" flipV="1">
            <a:off x="6806955" y="3993945"/>
            <a:ext cx="1301181" cy="33126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2B1EE87-69D4-E641-9324-0742BE337590}"/>
              </a:ext>
            </a:extLst>
          </p:cNvPr>
          <p:cNvCxnSpPr>
            <a:cxnSpLocks/>
            <a:stCxn id="38" idx="2"/>
            <a:endCxn id="20" idx="0"/>
          </p:cNvCxnSpPr>
          <p:nvPr/>
        </p:nvCxnSpPr>
        <p:spPr>
          <a:xfrm flipH="1">
            <a:off x="6554103" y="3127099"/>
            <a:ext cx="260970" cy="34671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E84F18D-DC6F-6841-BFFF-BD35D5D3A32C}"/>
              </a:ext>
            </a:extLst>
          </p:cNvPr>
          <p:cNvCxnSpPr>
            <a:cxnSpLocks/>
          </p:cNvCxnSpPr>
          <p:nvPr/>
        </p:nvCxnSpPr>
        <p:spPr>
          <a:xfrm flipH="1" flipV="1">
            <a:off x="1429362" y="2424069"/>
            <a:ext cx="622469" cy="725533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5E875BC-0C16-A641-B376-7D0C913005E6}"/>
              </a:ext>
            </a:extLst>
          </p:cNvPr>
          <p:cNvCxnSpPr>
            <a:cxnSpLocks/>
          </p:cNvCxnSpPr>
          <p:nvPr/>
        </p:nvCxnSpPr>
        <p:spPr>
          <a:xfrm flipH="1" flipV="1">
            <a:off x="93736" y="3758010"/>
            <a:ext cx="553783" cy="729832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C808A43-1DE6-F740-99B6-C6CE9573811C}"/>
              </a:ext>
            </a:extLst>
          </p:cNvPr>
          <p:cNvSpPr/>
          <p:nvPr/>
        </p:nvSpPr>
        <p:spPr>
          <a:xfrm>
            <a:off x="1472761" y="4099003"/>
            <a:ext cx="274874" cy="234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6783B44-2442-424C-A860-D034011CCB6E}"/>
              </a:ext>
            </a:extLst>
          </p:cNvPr>
          <p:cNvCxnSpPr>
            <a:cxnSpLocks/>
          </p:cNvCxnSpPr>
          <p:nvPr/>
        </p:nvCxnSpPr>
        <p:spPr>
          <a:xfrm flipH="1" flipV="1">
            <a:off x="1739125" y="4107299"/>
            <a:ext cx="1696044" cy="2178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14F6DA7-5BE7-B745-93E2-9BEAA3C4AAD1}"/>
              </a:ext>
            </a:extLst>
          </p:cNvPr>
          <p:cNvCxnSpPr>
            <a:cxnSpLocks/>
          </p:cNvCxnSpPr>
          <p:nvPr/>
        </p:nvCxnSpPr>
        <p:spPr>
          <a:xfrm flipH="1">
            <a:off x="1770424" y="4142062"/>
            <a:ext cx="1664745" cy="18758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1AD5E04-E103-B040-A3D0-7BB21AB3F627}"/>
              </a:ext>
            </a:extLst>
          </p:cNvPr>
          <p:cNvCxnSpPr>
            <a:cxnSpLocks/>
          </p:cNvCxnSpPr>
          <p:nvPr/>
        </p:nvCxnSpPr>
        <p:spPr>
          <a:xfrm flipH="1">
            <a:off x="4914619" y="3971057"/>
            <a:ext cx="1108426" cy="2208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6EBF7BF-F1AA-564D-BD30-04FA1CD641AD}"/>
              </a:ext>
            </a:extLst>
          </p:cNvPr>
          <p:cNvCxnSpPr>
            <a:cxnSpLocks/>
          </p:cNvCxnSpPr>
          <p:nvPr/>
        </p:nvCxnSpPr>
        <p:spPr>
          <a:xfrm flipH="1" flipV="1">
            <a:off x="4914619" y="3836981"/>
            <a:ext cx="1102596" cy="124094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24AC34BC-F742-144E-91CB-04AFE48E3D05}"/>
              </a:ext>
            </a:extLst>
          </p:cNvPr>
          <p:cNvSpPr/>
          <p:nvPr/>
        </p:nvSpPr>
        <p:spPr>
          <a:xfrm>
            <a:off x="5821668" y="3533416"/>
            <a:ext cx="176204" cy="17331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047DC3D-5CB4-C847-BF47-026BD3968496}"/>
              </a:ext>
            </a:extLst>
          </p:cNvPr>
          <p:cNvCxnSpPr>
            <a:cxnSpLocks/>
          </p:cNvCxnSpPr>
          <p:nvPr/>
        </p:nvCxnSpPr>
        <p:spPr>
          <a:xfrm flipH="1" flipV="1">
            <a:off x="6004786" y="3533416"/>
            <a:ext cx="827402" cy="258524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0BCC6432-4FA8-D149-BC9D-C30A6D5C19FE}"/>
              </a:ext>
            </a:extLst>
          </p:cNvPr>
          <p:cNvCxnSpPr>
            <a:cxnSpLocks/>
          </p:cNvCxnSpPr>
          <p:nvPr/>
        </p:nvCxnSpPr>
        <p:spPr>
          <a:xfrm flipH="1" flipV="1">
            <a:off x="6003302" y="3701506"/>
            <a:ext cx="833199" cy="88356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6AD6F088-1AC9-C74C-97D6-950F0E93CF69}"/>
              </a:ext>
            </a:extLst>
          </p:cNvPr>
          <p:cNvCxnSpPr>
            <a:cxnSpLocks/>
          </p:cNvCxnSpPr>
          <p:nvPr/>
        </p:nvCxnSpPr>
        <p:spPr>
          <a:xfrm flipH="1" flipV="1">
            <a:off x="656146" y="4480867"/>
            <a:ext cx="1395685" cy="25571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87BC8B31-9B4D-A445-8272-59F78FD85F92}"/>
              </a:ext>
            </a:extLst>
          </p:cNvPr>
          <p:cNvCxnSpPr>
            <a:cxnSpLocks/>
          </p:cNvCxnSpPr>
          <p:nvPr/>
        </p:nvCxnSpPr>
        <p:spPr>
          <a:xfrm flipH="1">
            <a:off x="2027707" y="3197714"/>
            <a:ext cx="11852" cy="1297307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03452D14-2A91-C545-B53E-12E52B876935}"/>
              </a:ext>
            </a:extLst>
          </p:cNvPr>
          <p:cNvCxnSpPr>
            <a:cxnSpLocks/>
          </p:cNvCxnSpPr>
          <p:nvPr/>
        </p:nvCxnSpPr>
        <p:spPr>
          <a:xfrm flipH="1">
            <a:off x="664629" y="3184526"/>
            <a:ext cx="11852" cy="1297307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856CF7E5-2A77-A04E-AF37-1FA3DE49B1D8}"/>
              </a:ext>
            </a:extLst>
          </p:cNvPr>
          <p:cNvCxnSpPr>
            <a:cxnSpLocks/>
          </p:cNvCxnSpPr>
          <p:nvPr/>
        </p:nvCxnSpPr>
        <p:spPr>
          <a:xfrm flipH="1" flipV="1">
            <a:off x="656587" y="3160872"/>
            <a:ext cx="1395685" cy="25571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38BB3681-513E-9C44-A735-5499A90928FF}"/>
              </a:ext>
            </a:extLst>
          </p:cNvPr>
          <p:cNvCxnSpPr>
            <a:cxnSpLocks/>
          </p:cNvCxnSpPr>
          <p:nvPr/>
        </p:nvCxnSpPr>
        <p:spPr>
          <a:xfrm flipH="1" flipV="1">
            <a:off x="2230117" y="4438865"/>
            <a:ext cx="3391" cy="1453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498529D5-C7F1-004F-A2D6-980E936FF2EC}"/>
              </a:ext>
            </a:extLst>
          </p:cNvPr>
          <p:cNvCxnSpPr>
            <a:cxnSpLocks/>
          </p:cNvCxnSpPr>
          <p:nvPr/>
        </p:nvCxnSpPr>
        <p:spPr>
          <a:xfrm flipV="1">
            <a:off x="4002971" y="4225244"/>
            <a:ext cx="0" cy="1035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D8EE2FEC-DA36-2F45-8A84-8B4E6540C186}"/>
              </a:ext>
            </a:extLst>
          </p:cNvPr>
          <p:cNvCxnSpPr>
            <a:cxnSpLocks/>
          </p:cNvCxnSpPr>
          <p:nvPr/>
        </p:nvCxnSpPr>
        <p:spPr>
          <a:xfrm flipH="1" flipV="1">
            <a:off x="5108739" y="4305825"/>
            <a:ext cx="11831" cy="149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A6552734-72E8-654B-90C1-8BD3111CE6E0}"/>
              </a:ext>
            </a:extLst>
          </p:cNvPr>
          <p:cNvCxnSpPr>
            <a:cxnSpLocks/>
          </p:cNvCxnSpPr>
          <p:nvPr/>
        </p:nvCxnSpPr>
        <p:spPr>
          <a:xfrm flipV="1">
            <a:off x="6462642" y="4235855"/>
            <a:ext cx="0" cy="869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DCA7C169-BAC0-034A-BFF1-4600C8FE35A1}"/>
              </a:ext>
            </a:extLst>
          </p:cNvPr>
          <p:cNvCxnSpPr>
            <a:cxnSpLocks/>
          </p:cNvCxnSpPr>
          <p:nvPr/>
        </p:nvCxnSpPr>
        <p:spPr>
          <a:xfrm flipH="1" flipV="1">
            <a:off x="7508116" y="4318121"/>
            <a:ext cx="22761" cy="1477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id="{81699B5E-CB10-E449-BC6F-14BC8190308A}"/>
              </a:ext>
            </a:extLst>
          </p:cNvPr>
          <p:cNvSpPr/>
          <p:nvPr/>
        </p:nvSpPr>
        <p:spPr>
          <a:xfrm>
            <a:off x="7961524" y="3216104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8A2BB566-6B20-D544-9252-5339CE7361DC}"/>
              </a:ext>
            </a:extLst>
          </p:cNvPr>
          <p:cNvSpPr/>
          <p:nvPr/>
        </p:nvSpPr>
        <p:spPr>
          <a:xfrm>
            <a:off x="7999430" y="3256234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763B4F82-E947-8040-84E5-C5DEB266B260}"/>
              </a:ext>
            </a:extLst>
          </p:cNvPr>
          <p:cNvSpPr/>
          <p:nvPr/>
        </p:nvSpPr>
        <p:spPr>
          <a:xfrm>
            <a:off x="8036372" y="329201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CC8CD30-EB17-884D-8DDA-5164B58AB377}"/>
              </a:ext>
            </a:extLst>
          </p:cNvPr>
          <p:cNvSpPr/>
          <p:nvPr/>
        </p:nvSpPr>
        <p:spPr>
          <a:xfrm>
            <a:off x="8074278" y="333214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A003DFCF-352C-B040-A2A9-55EB7FAF4184}"/>
              </a:ext>
            </a:extLst>
          </p:cNvPr>
          <p:cNvSpPr/>
          <p:nvPr/>
        </p:nvSpPr>
        <p:spPr>
          <a:xfrm>
            <a:off x="8112961" y="3370076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050D81E1-82CB-C04A-AFD5-A64C51B13EC7}"/>
              </a:ext>
            </a:extLst>
          </p:cNvPr>
          <p:cNvSpPr/>
          <p:nvPr/>
        </p:nvSpPr>
        <p:spPr>
          <a:xfrm>
            <a:off x="8149903" y="3405852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FDEDD8A2-DD7F-FC46-8D53-EC194CF97245}"/>
              </a:ext>
            </a:extLst>
          </p:cNvPr>
          <p:cNvSpPr/>
          <p:nvPr/>
        </p:nvSpPr>
        <p:spPr>
          <a:xfrm>
            <a:off x="8187809" y="3445982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8B8241DA-FDD0-3847-B4E4-C5B4E93101F1}"/>
              </a:ext>
            </a:extLst>
          </p:cNvPr>
          <p:cNvSpPr/>
          <p:nvPr/>
        </p:nvSpPr>
        <p:spPr>
          <a:xfrm>
            <a:off x="8218400" y="3474597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F2B99959-C404-D345-88F5-3D1B28E74F32}"/>
              </a:ext>
            </a:extLst>
          </p:cNvPr>
          <p:cNvSpPr/>
          <p:nvPr/>
        </p:nvSpPr>
        <p:spPr>
          <a:xfrm>
            <a:off x="8256306" y="3514727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81E7257E-F6C6-6643-A493-092B91983604}"/>
              </a:ext>
            </a:extLst>
          </p:cNvPr>
          <p:cNvSpPr/>
          <p:nvPr/>
        </p:nvSpPr>
        <p:spPr>
          <a:xfrm>
            <a:off x="8293248" y="355050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550C3FF-2A61-4944-A9A9-4CA163E1AD1F}"/>
              </a:ext>
            </a:extLst>
          </p:cNvPr>
          <p:cNvSpPr/>
          <p:nvPr/>
        </p:nvSpPr>
        <p:spPr>
          <a:xfrm>
            <a:off x="8331154" y="359063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911A788-AB4E-9546-8A5D-F274A857A860}"/>
              </a:ext>
            </a:extLst>
          </p:cNvPr>
          <p:cNvSpPr/>
          <p:nvPr/>
        </p:nvSpPr>
        <p:spPr>
          <a:xfrm>
            <a:off x="8369837" y="3628569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BF77DE51-D91A-FA41-A113-111CFC140E71}"/>
              </a:ext>
            </a:extLst>
          </p:cNvPr>
          <p:cNvSpPr/>
          <p:nvPr/>
        </p:nvSpPr>
        <p:spPr>
          <a:xfrm>
            <a:off x="8406779" y="3664345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63060708-DAF7-2E4C-AE2A-47A51DFBB333}"/>
              </a:ext>
            </a:extLst>
          </p:cNvPr>
          <p:cNvSpPr/>
          <p:nvPr/>
        </p:nvSpPr>
        <p:spPr>
          <a:xfrm>
            <a:off x="8444685" y="3704475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52A813F3-F00A-CF4F-AB29-82FACBC311A1}"/>
              </a:ext>
            </a:extLst>
          </p:cNvPr>
          <p:cNvCxnSpPr>
            <a:cxnSpLocks/>
            <a:stCxn id="184" idx="1"/>
            <a:endCxn id="38" idx="7"/>
          </p:cNvCxnSpPr>
          <p:nvPr/>
        </p:nvCxnSpPr>
        <p:spPr>
          <a:xfrm flipH="1" flipV="1">
            <a:off x="6964863" y="3065055"/>
            <a:ext cx="1022079" cy="17565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5E1F1B2-2FA6-C247-BA89-214BDBA3FC46}"/>
              </a:ext>
            </a:extLst>
          </p:cNvPr>
          <p:cNvCxnSpPr>
            <a:cxnSpLocks/>
            <a:stCxn id="197" idx="4"/>
            <a:endCxn id="85" idx="5"/>
          </p:cNvCxnSpPr>
          <p:nvPr/>
        </p:nvCxnSpPr>
        <p:spPr>
          <a:xfrm flipH="1">
            <a:off x="8170181" y="3872464"/>
            <a:ext cx="361288" cy="42704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4C069C41-D812-AB43-998F-76D5C5FBF076}"/>
              </a:ext>
            </a:extLst>
          </p:cNvPr>
          <p:cNvSpPr txBox="1"/>
          <p:nvPr/>
        </p:nvSpPr>
        <p:spPr>
          <a:xfrm>
            <a:off x="7755024" y="5425099"/>
            <a:ext cx="239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Softmax</a:t>
            </a:r>
            <a:r>
              <a:rPr lang="en-US" sz="2400" dirty="0"/>
              <a:t> Layer(s)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2C1A1E1C-C554-1445-B4B9-99AAD83F5705}"/>
              </a:ext>
            </a:extLst>
          </p:cNvPr>
          <p:cNvCxnSpPr>
            <a:cxnSpLocks/>
          </p:cNvCxnSpPr>
          <p:nvPr/>
        </p:nvCxnSpPr>
        <p:spPr>
          <a:xfrm flipH="1" flipV="1">
            <a:off x="8618252" y="4515637"/>
            <a:ext cx="51096" cy="85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BF46809E-35FD-3248-BAC4-CA9FA137BF7C}"/>
              </a:ext>
            </a:extLst>
          </p:cNvPr>
          <p:cNvSpPr txBox="1"/>
          <p:nvPr/>
        </p:nvSpPr>
        <p:spPr>
          <a:xfrm>
            <a:off x="-147157" y="1404461"/>
            <a:ext cx="1911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Stimulus</a:t>
            </a:r>
          </a:p>
          <a:p>
            <a:pPr algn="ctr"/>
            <a:r>
              <a:rPr lang="en-US" sz="2400" dirty="0"/>
              <a:t>(200x200x4)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7B68EE-6993-8941-B60D-E4661DD2F432}"/>
              </a:ext>
            </a:extLst>
          </p:cNvPr>
          <p:cNvSpPr txBox="1"/>
          <p:nvPr/>
        </p:nvSpPr>
        <p:spPr>
          <a:xfrm>
            <a:off x="3757312" y="1549797"/>
            <a:ext cx="314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*conv and fully-connected layers use </a:t>
            </a:r>
            <a:r>
              <a:rPr lang="en-US" dirty="0" err="1"/>
              <a:t>ReLU</a:t>
            </a:r>
            <a:r>
              <a:rPr lang="en-US" dirty="0"/>
              <a:t> activation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619D466C-2B78-2B4B-B6FE-459DE7FD6BE9}"/>
              </a:ext>
            </a:extLst>
          </p:cNvPr>
          <p:cNvSpPr txBox="1">
            <a:spLocks/>
          </p:cNvSpPr>
          <p:nvPr/>
        </p:nvSpPr>
        <p:spPr>
          <a:xfrm>
            <a:off x="870889" y="628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Experiment 3: The onset of vocabulary acceleration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73FFBCB-F08A-044C-80E9-D08C80B345D3}"/>
              </a:ext>
            </a:extLst>
          </p:cNvPr>
          <p:cNvSpPr/>
          <p:nvPr/>
        </p:nvSpPr>
        <p:spPr>
          <a:xfrm>
            <a:off x="7838404" y="2348957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1B85492-BDC5-4F4C-9101-78797810840F}"/>
              </a:ext>
            </a:extLst>
          </p:cNvPr>
          <p:cNvSpPr/>
          <p:nvPr/>
        </p:nvSpPr>
        <p:spPr>
          <a:xfrm>
            <a:off x="7876310" y="2389087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8A47BD5A-E0DE-EA49-B501-DBE773B481A9}"/>
              </a:ext>
            </a:extLst>
          </p:cNvPr>
          <p:cNvSpPr/>
          <p:nvPr/>
        </p:nvSpPr>
        <p:spPr>
          <a:xfrm>
            <a:off x="7913252" y="242486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3F7E9A-37F6-1241-B40B-1E6F812A42BF}"/>
              </a:ext>
            </a:extLst>
          </p:cNvPr>
          <p:cNvSpPr/>
          <p:nvPr/>
        </p:nvSpPr>
        <p:spPr>
          <a:xfrm>
            <a:off x="7951158" y="246499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C55FE69-7FEB-A94E-8353-C0C6D2EE8F0C}"/>
              </a:ext>
            </a:extLst>
          </p:cNvPr>
          <p:cNvSpPr/>
          <p:nvPr/>
        </p:nvSpPr>
        <p:spPr>
          <a:xfrm>
            <a:off x="7989841" y="2502929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10C8FFD-AFDE-A547-BC63-F34C715770AF}"/>
              </a:ext>
            </a:extLst>
          </p:cNvPr>
          <p:cNvSpPr/>
          <p:nvPr/>
        </p:nvSpPr>
        <p:spPr>
          <a:xfrm>
            <a:off x="8026783" y="2538705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938BFDC-F3EC-094B-802C-E37AB95DA73B}"/>
              </a:ext>
            </a:extLst>
          </p:cNvPr>
          <p:cNvSpPr/>
          <p:nvPr/>
        </p:nvSpPr>
        <p:spPr>
          <a:xfrm>
            <a:off x="8064689" y="2578835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EABCB22-0541-D942-A6D1-25C06294A129}"/>
              </a:ext>
            </a:extLst>
          </p:cNvPr>
          <p:cNvSpPr/>
          <p:nvPr/>
        </p:nvSpPr>
        <p:spPr>
          <a:xfrm>
            <a:off x="8095280" y="260745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F20F101-6C89-A040-9303-479D054E735E}"/>
              </a:ext>
            </a:extLst>
          </p:cNvPr>
          <p:cNvSpPr/>
          <p:nvPr/>
        </p:nvSpPr>
        <p:spPr>
          <a:xfrm>
            <a:off x="8133186" y="264758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EE41019-5A70-8849-AD7F-4D4BA1ABBAD6}"/>
              </a:ext>
            </a:extLst>
          </p:cNvPr>
          <p:cNvSpPr/>
          <p:nvPr/>
        </p:nvSpPr>
        <p:spPr>
          <a:xfrm>
            <a:off x="8170128" y="2683356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9A0A8A6-D721-014E-BE95-843EBA0518C4}"/>
              </a:ext>
            </a:extLst>
          </p:cNvPr>
          <p:cNvSpPr/>
          <p:nvPr/>
        </p:nvSpPr>
        <p:spPr>
          <a:xfrm>
            <a:off x="8208034" y="2723486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BCE3DAF-320B-7648-9DD0-3B1CA20C0942}"/>
              </a:ext>
            </a:extLst>
          </p:cNvPr>
          <p:cNvSpPr/>
          <p:nvPr/>
        </p:nvSpPr>
        <p:spPr>
          <a:xfrm>
            <a:off x="8246717" y="2761422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7BA61E98-6410-AF4B-9390-6A50D91C6D41}"/>
              </a:ext>
            </a:extLst>
          </p:cNvPr>
          <p:cNvSpPr/>
          <p:nvPr/>
        </p:nvSpPr>
        <p:spPr>
          <a:xfrm>
            <a:off x="8283659" y="2797198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388E652-AA7B-E343-81CC-ABF065718878}"/>
              </a:ext>
            </a:extLst>
          </p:cNvPr>
          <p:cNvSpPr/>
          <p:nvPr/>
        </p:nvSpPr>
        <p:spPr>
          <a:xfrm>
            <a:off x="8321565" y="2837328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A5757B7-860A-224C-8272-8BD5A2744776}"/>
              </a:ext>
            </a:extLst>
          </p:cNvPr>
          <p:cNvSpPr/>
          <p:nvPr/>
        </p:nvSpPr>
        <p:spPr>
          <a:xfrm>
            <a:off x="9170444" y="371893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CB97AE1-09AD-1E4E-A8ED-9426ACCBCCEB}"/>
              </a:ext>
            </a:extLst>
          </p:cNvPr>
          <p:cNvSpPr/>
          <p:nvPr/>
        </p:nvSpPr>
        <p:spPr>
          <a:xfrm>
            <a:off x="9208350" y="3759060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85C1D04-D8B0-0B43-816C-0088301F0749}"/>
              </a:ext>
            </a:extLst>
          </p:cNvPr>
          <p:cNvSpPr/>
          <p:nvPr/>
        </p:nvSpPr>
        <p:spPr>
          <a:xfrm>
            <a:off x="9245292" y="3794836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6E72856-1888-B244-B680-BEA35C619513}"/>
              </a:ext>
            </a:extLst>
          </p:cNvPr>
          <p:cNvSpPr/>
          <p:nvPr/>
        </p:nvSpPr>
        <p:spPr>
          <a:xfrm>
            <a:off x="9283198" y="3834966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53DFD90-37AC-E745-AC75-CB281C99DC23}"/>
              </a:ext>
            </a:extLst>
          </p:cNvPr>
          <p:cNvSpPr/>
          <p:nvPr/>
        </p:nvSpPr>
        <p:spPr>
          <a:xfrm>
            <a:off x="9321881" y="3872902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6892D2E4-37FE-1048-AC73-86B9FA52BD01}"/>
              </a:ext>
            </a:extLst>
          </p:cNvPr>
          <p:cNvSpPr/>
          <p:nvPr/>
        </p:nvSpPr>
        <p:spPr>
          <a:xfrm>
            <a:off x="9358823" y="3908678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F11A081-737C-2C42-9CFA-DE9C67D688E9}"/>
              </a:ext>
            </a:extLst>
          </p:cNvPr>
          <p:cNvSpPr/>
          <p:nvPr/>
        </p:nvSpPr>
        <p:spPr>
          <a:xfrm>
            <a:off x="9396729" y="3948808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5AC46A4-9CFE-174D-8CC5-99003D6F8406}"/>
              </a:ext>
            </a:extLst>
          </p:cNvPr>
          <p:cNvSpPr/>
          <p:nvPr/>
        </p:nvSpPr>
        <p:spPr>
          <a:xfrm>
            <a:off x="9427320" y="397742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F2A308FB-9688-2446-BBE9-9BB5517D46A5}"/>
              </a:ext>
            </a:extLst>
          </p:cNvPr>
          <p:cNvSpPr/>
          <p:nvPr/>
        </p:nvSpPr>
        <p:spPr>
          <a:xfrm>
            <a:off x="9465226" y="4017553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6AA8919-F1AB-894B-9FA7-2B1854DAD507}"/>
              </a:ext>
            </a:extLst>
          </p:cNvPr>
          <p:cNvSpPr/>
          <p:nvPr/>
        </p:nvSpPr>
        <p:spPr>
          <a:xfrm>
            <a:off x="9502168" y="4053329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2B67E9A-0EA2-6446-93BD-816E63F562C8}"/>
              </a:ext>
            </a:extLst>
          </p:cNvPr>
          <p:cNvSpPr/>
          <p:nvPr/>
        </p:nvSpPr>
        <p:spPr>
          <a:xfrm>
            <a:off x="9540074" y="4093459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1411BA1-E695-C347-A9D1-7C64744616BD}"/>
              </a:ext>
            </a:extLst>
          </p:cNvPr>
          <p:cNvSpPr/>
          <p:nvPr/>
        </p:nvSpPr>
        <p:spPr>
          <a:xfrm>
            <a:off x="9578757" y="4131395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22993AF-80E2-8546-BDB2-DD58ABC87D50}"/>
              </a:ext>
            </a:extLst>
          </p:cNvPr>
          <p:cNvSpPr/>
          <p:nvPr/>
        </p:nvSpPr>
        <p:spPr>
          <a:xfrm>
            <a:off x="9615699" y="4167171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9708BC7-F736-934F-AA0D-5A67B93A4065}"/>
              </a:ext>
            </a:extLst>
          </p:cNvPr>
          <p:cNvSpPr/>
          <p:nvPr/>
        </p:nvSpPr>
        <p:spPr>
          <a:xfrm>
            <a:off x="9653605" y="4207301"/>
            <a:ext cx="173567" cy="167989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F1AA7C7-C4BB-B44B-806C-EEDEC3C81D60}"/>
              </a:ext>
            </a:extLst>
          </p:cNvPr>
          <p:cNvCxnSpPr>
            <a:cxnSpLocks/>
            <a:stCxn id="125" idx="4"/>
          </p:cNvCxnSpPr>
          <p:nvPr/>
        </p:nvCxnSpPr>
        <p:spPr>
          <a:xfrm flipH="1">
            <a:off x="8204759" y="3005317"/>
            <a:ext cx="203590" cy="1265057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33F8AAD-2746-AF42-965C-784714019D6E}"/>
              </a:ext>
            </a:extLst>
          </p:cNvPr>
          <p:cNvCxnSpPr>
            <a:cxnSpLocks/>
            <a:endCxn id="38" idx="7"/>
          </p:cNvCxnSpPr>
          <p:nvPr/>
        </p:nvCxnSpPr>
        <p:spPr>
          <a:xfrm flipH="1">
            <a:off x="6964863" y="2424069"/>
            <a:ext cx="868694" cy="640986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4836056-BD87-D94B-A2B6-EABDD79FF6FB}"/>
              </a:ext>
            </a:extLst>
          </p:cNvPr>
          <p:cNvCxnSpPr>
            <a:cxnSpLocks/>
            <a:stCxn id="144" idx="4"/>
          </p:cNvCxnSpPr>
          <p:nvPr/>
        </p:nvCxnSpPr>
        <p:spPr>
          <a:xfrm flipH="1" flipV="1">
            <a:off x="8204759" y="4285759"/>
            <a:ext cx="1535630" cy="8953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5619641-08E3-F846-8486-78D1E3AEB582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6987210" y="3057895"/>
            <a:ext cx="2208652" cy="685636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771451D6-C459-E641-A0A6-B3C61D635ACC}"/>
              </a:ext>
            </a:extLst>
          </p:cNvPr>
          <p:cNvSpPr txBox="1"/>
          <p:nvPr/>
        </p:nvSpPr>
        <p:spPr>
          <a:xfrm>
            <a:off x="8391967" y="1644004"/>
            <a:ext cx="228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Name (shape)</a:t>
            </a:r>
          </a:p>
          <a:p>
            <a:pPr algn="ctr"/>
            <a:r>
              <a:rPr lang="en-US" sz="1400" dirty="0"/>
              <a:t>Loss weight: 0.6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C7D6A22-F495-0541-9C68-5DF5742B74C2}"/>
              </a:ext>
            </a:extLst>
          </p:cNvPr>
          <p:cNvSpPr txBox="1"/>
          <p:nvPr/>
        </p:nvSpPr>
        <p:spPr>
          <a:xfrm>
            <a:off x="8908565" y="2691444"/>
            <a:ext cx="216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Name</a:t>
            </a:r>
          </a:p>
          <a:p>
            <a:pPr algn="ctr"/>
            <a:r>
              <a:rPr lang="en-US" sz="1400" dirty="0"/>
              <a:t>Loss weight: 0.2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E510D26-5E98-B549-9B61-BB38B917DFBE}"/>
              </a:ext>
            </a:extLst>
          </p:cNvPr>
          <p:cNvSpPr txBox="1"/>
          <p:nvPr/>
        </p:nvSpPr>
        <p:spPr>
          <a:xfrm>
            <a:off x="10020892" y="3448027"/>
            <a:ext cx="228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Texture Name</a:t>
            </a:r>
          </a:p>
          <a:p>
            <a:pPr algn="ctr"/>
            <a:r>
              <a:rPr lang="en-US" sz="1400" dirty="0"/>
              <a:t>Loss weight: 0.2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5C977E71-9C87-A04E-AC04-3C912A9CF2A4}"/>
              </a:ext>
            </a:extLst>
          </p:cNvPr>
          <p:cNvCxnSpPr>
            <a:cxnSpLocks/>
          </p:cNvCxnSpPr>
          <p:nvPr/>
        </p:nvCxnSpPr>
        <p:spPr>
          <a:xfrm flipH="1">
            <a:off x="9806116" y="3832334"/>
            <a:ext cx="575833" cy="20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94F075D8-7D57-D546-A325-A68F0404A465}"/>
              </a:ext>
            </a:extLst>
          </p:cNvPr>
          <p:cNvCxnSpPr>
            <a:cxnSpLocks/>
          </p:cNvCxnSpPr>
          <p:nvPr/>
        </p:nvCxnSpPr>
        <p:spPr>
          <a:xfrm flipH="1">
            <a:off x="8552152" y="3094192"/>
            <a:ext cx="731046" cy="281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DB5745B3-97E0-7648-87CF-5DB35BDBE4F9}"/>
              </a:ext>
            </a:extLst>
          </p:cNvPr>
          <p:cNvCxnSpPr>
            <a:cxnSpLocks/>
          </p:cNvCxnSpPr>
          <p:nvPr/>
        </p:nvCxnSpPr>
        <p:spPr>
          <a:xfrm flipH="1">
            <a:off x="8386167" y="2211882"/>
            <a:ext cx="586407" cy="345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57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EE29-89D2-8441-AF2F-C34ED963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56118"/>
            <a:ext cx="10515600" cy="1325563"/>
          </a:xfrm>
        </p:spPr>
        <p:txBody>
          <a:bodyPr/>
          <a:lstStyle/>
          <a:p>
            <a:r>
              <a:rPr lang="en-US" dirty="0"/>
              <a:t>Experiment 3: The onset of vocabulary acceleration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7ABCC-6C97-A84E-B3A6-60934AC0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42" y="937102"/>
            <a:ext cx="5499410" cy="592089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6EC01E0-910C-0E4A-9658-8FDFE9EC3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51" y="1773142"/>
            <a:ext cx="5016190" cy="5054677"/>
          </a:xfrm>
        </p:spPr>
        <p:txBody>
          <a:bodyPr/>
          <a:lstStyle/>
          <a:p>
            <a:r>
              <a:rPr lang="en-US" dirty="0"/>
              <a:t>Looked at first 30 training epochs (“early” word learning period - model learning has not yet flattened out)</a:t>
            </a:r>
          </a:p>
          <a:p>
            <a:r>
              <a:rPr lang="en-US" dirty="0"/>
              <a:t>Divided period into 10 “sessions” of 3 epochs</a:t>
            </a:r>
          </a:p>
          <a:p>
            <a:r>
              <a:rPr lang="en-US" dirty="0"/>
              <a:t>Correlation 1 &amp;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6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EE29-89D2-8441-AF2F-C34ED963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156118"/>
            <a:ext cx="10515600" cy="1325563"/>
          </a:xfrm>
        </p:spPr>
        <p:txBody>
          <a:bodyPr/>
          <a:lstStyle/>
          <a:p>
            <a:r>
              <a:rPr lang="en-US" dirty="0"/>
              <a:t>Experiment 3: The onset of vocabulary acceleration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48E84E-2831-A242-8B6E-9C3D71F89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51131"/>
              </p:ext>
            </p:extLst>
          </p:nvPr>
        </p:nvGraphicFramePr>
        <p:xfrm>
          <a:off x="1945094" y="2195623"/>
          <a:ext cx="8026401" cy="2160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5467">
                  <a:extLst>
                    <a:ext uri="{9D8B030D-6E8A-4147-A177-3AD203B41FA5}">
                      <a16:colId xmlns:a16="http://schemas.microsoft.com/office/drawing/2014/main" val="6457629"/>
                    </a:ext>
                  </a:extLst>
                </a:gridCol>
                <a:gridCol w="2675467">
                  <a:extLst>
                    <a:ext uri="{9D8B030D-6E8A-4147-A177-3AD203B41FA5}">
                      <a16:colId xmlns:a16="http://schemas.microsoft.com/office/drawing/2014/main" val="2279894714"/>
                    </a:ext>
                  </a:extLst>
                </a:gridCol>
                <a:gridCol w="2675467">
                  <a:extLst>
                    <a:ext uri="{9D8B030D-6E8A-4147-A177-3AD203B41FA5}">
                      <a16:colId xmlns:a16="http://schemas.microsoft.com/office/drawing/2014/main" val="2492313085"/>
                    </a:ext>
                  </a:extLst>
                </a:gridCol>
              </a:tblGrid>
              <a:tr h="624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Toddlers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25188"/>
                  </a:ext>
                </a:extLst>
              </a:tr>
              <a:tr h="767937">
                <a:tc>
                  <a:txBody>
                    <a:bodyPr/>
                    <a:lstStyle/>
                    <a:p>
                      <a:r>
                        <a:rPr lang="en-US" sz="2400" dirty="0"/>
                        <a:t>Correlation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0.75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134621"/>
                  </a:ext>
                </a:extLst>
              </a:tr>
              <a:tr h="767937">
                <a:tc>
                  <a:txBody>
                    <a:bodyPr/>
                    <a:lstStyle/>
                    <a:p>
                      <a:r>
                        <a:rPr lang="en-US" sz="2400" dirty="0"/>
                        <a:t>Correlation 2</a:t>
                      </a: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720715"/>
                  </a:ext>
                </a:extLst>
              </a:tr>
            </a:tbl>
          </a:graphicData>
        </a:graphic>
      </p:graphicFrame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7A224C3-B0B6-8346-A65A-1E096303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255" y="5069908"/>
            <a:ext cx="9285321" cy="1511645"/>
          </a:xfrm>
        </p:spPr>
        <p:txBody>
          <a:bodyPr/>
          <a:lstStyle/>
          <a:p>
            <a:r>
              <a:rPr lang="en-US" dirty="0"/>
              <a:t>Dynamics of shape bias acquisition and early word learning considerably correlated</a:t>
            </a:r>
          </a:p>
        </p:txBody>
      </p:sp>
    </p:spTree>
    <p:extLst>
      <p:ext uri="{BB962C8B-B14F-4D97-AF65-F5344CB8AC3E}">
        <p14:creationId xmlns:p14="http://schemas.microsoft.com/office/powerpoint/2010/main" val="1891402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245E-3644-B54A-AD7C-CCB5DD7C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98" y="0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4323-2BFA-B745-A557-C98D7CB44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98" y="1460500"/>
            <a:ext cx="10515600" cy="4351338"/>
          </a:xfrm>
        </p:spPr>
        <p:txBody>
          <a:bodyPr/>
          <a:lstStyle/>
          <a:p>
            <a:r>
              <a:rPr lang="en-US" dirty="0"/>
              <a:t>Using controlled synthetic experiments, we’ve determined precise quantities of data required for NNs to learn the shape bias</a:t>
            </a:r>
          </a:p>
          <a:p>
            <a:r>
              <a:rPr lang="en-US" dirty="0"/>
              <a:t>Simple MLPs can learn shape bias from stimuli presented as abstract patterns with as few as 3 examples of 4 object categories</a:t>
            </a:r>
          </a:p>
          <a:p>
            <a:r>
              <a:rPr lang="en-US" dirty="0"/>
              <a:t>Simple CNNs can learn shape bias from stimuli presented as color images with as few as 6 examples of 8 object categories </a:t>
            </a:r>
          </a:p>
          <a:p>
            <a:r>
              <a:rPr lang="en-US" dirty="0"/>
              <a:t>Network’s sensitivity to shape varies parametrically with the input</a:t>
            </a:r>
          </a:p>
          <a:p>
            <a:r>
              <a:rPr lang="en-US" dirty="0"/>
              <a:t>Development of the shape bias is correlated with accelerated word learning</a:t>
            </a:r>
          </a:p>
        </p:txBody>
      </p:sp>
    </p:spTree>
    <p:extLst>
      <p:ext uri="{BB962C8B-B14F-4D97-AF65-F5344CB8AC3E}">
        <p14:creationId xmlns:p14="http://schemas.microsoft.com/office/powerpoint/2010/main" val="163949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3AC9-D3F2-304C-A418-3A5DCD4E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DD38F-5866-D248-8AEA-E17293422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r>
              <a:rPr lang="en-US" dirty="0"/>
              <a:t>Findings suggest that it may be possible to train large-scale image recognition models more efficiently after initializing these models with shape bias pre-training</a:t>
            </a:r>
          </a:p>
          <a:p>
            <a:r>
              <a:rPr lang="en-US" dirty="0"/>
              <a:t>In future work, we will investigate this hypothesis with ImageNet-scale CNNs, using an initialization framework designed after these experiments</a:t>
            </a:r>
          </a:p>
        </p:txBody>
      </p:sp>
    </p:spTree>
    <p:extLst>
      <p:ext uri="{BB962C8B-B14F-4D97-AF65-F5344CB8AC3E}">
        <p14:creationId xmlns:p14="http://schemas.microsoft.com/office/powerpoint/2010/main" val="410207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B776-4D24-AA44-8753-9D51680C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"/>
            <a:ext cx="10515600" cy="1325563"/>
          </a:xfrm>
        </p:spPr>
        <p:txBody>
          <a:bodyPr/>
          <a:lstStyle/>
          <a:p>
            <a:r>
              <a:rPr lang="en-US" dirty="0"/>
              <a:t>The mapping problem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3C0FF8-B1C0-D944-80A0-69C596B1E2C7}"/>
              </a:ext>
            </a:extLst>
          </p:cNvPr>
          <p:cNvSpPr txBox="1"/>
          <p:nvPr/>
        </p:nvSpPr>
        <p:spPr>
          <a:xfrm>
            <a:off x="228001" y="3636711"/>
            <a:ext cx="3515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Adult: “this is a fork”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B36D98-42B9-6D4F-9D54-D0AA562FB554}"/>
              </a:ext>
            </a:extLst>
          </p:cNvPr>
          <p:cNvSpPr/>
          <p:nvPr/>
        </p:nvSpPr>
        <p:spPr>
          <a:xfrm>
            <a:off x="5582355" y="425460"/>
            <a:ext cx="6262556" cy="35808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842BA2-710A-C641-9F65-E51DFCDBE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560" y="5017324"/>
            <a:ext cx="2695957" cy="179376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2EBB72-E129-B148-9BE7-07D800B991D5}"/>
              </a:ext>
            </a:extLst>
          </p:cNvPr>
          <p:cNvSpPr/>
          <p:nvPr/>
        </p:nvSpPr>
        <p:spPr>
          <a:xfrm>
            <a:off x="6395747" y="1141681"/>
            <a:ext cx="4808059" cy="1263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EF98EE-514D-154A-95D5-0E688774D8D3}"/>
              </a:ext>
            </a:extLst>
          </p:cNvPr>
          <p:cNvSpPr/>
          <p:nvPr/>
        </p:nvSpPr>
        <p:spPr>
          <a:xfrm>
            <a:off x="8713633" y="2978486"/>
            <a:ext cx="3424392" cy="2085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762717-1710-A749-B127-2172BC1E0C1D}"/>
              </a:ext>
            </a:extLst>
          </p:cNvPr>
          <p:cNvSpPr/>
          <p:nvPr/>
        </p:nvSpPr>
        <p:spPr>
          <a:xfrm>
            <a:off x="5073083" y="2969488"/>
            <a:ext cx="2498805" cy="21666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35B7D40-6747-0941-BB35-69067457FE09}"/>
              </a:ext>
            </a:extLst>
          </p:cNvPr>
          <p:cNvSpPr/>
          <p:nvPr/>
        </p:nvSpPr>
        <p:spPr>
          <a:xfrm>
            <a:off x="8178978" y="4847545"/>
            <a:ext cx="162560" cy="111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503C545-475A-6C44-AE92-5B7935B64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959" y="1272611"/>
            <a:ext cx="1011393" cy="10113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A80A8E-0368-D745-BD08-F4FAB2467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826" y="1391698"/>
            <a:ext cx="1655648" cy="892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E2F21D-0389-E744-B6AF-A3B0C364F01E}"/>
              </a:ext>
            </a:extLst>
          </p:cNvPr>
          <p:cNvSpPr txBox="1"/>
          <p:nvPr/>
        </p:nvSpPr>
        <p:spPr>
          <a:xfrm>
            <a:off x="7697127" y="2410720"/>
            <a:ext cx="232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Fork == ???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9DBFE-0CF1-DE4C-B1A9-D8128A9BC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843" y="1272611"/>
            <a:ext cx="1073983" cy="10739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828CBF-CC98-DC41-8953-999E11866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162" y="1247910"/>
            <a:ext cx="1060797" cy="1060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D2BD2-3C26-7145-B3F3-DB3892945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640" y="4226238"/>
            <a:ext cx="677187" cy="677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0BF791-9C6A-CE46-BAD0-98837E60C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942" y="3244506"/>
            <a:ext cx="748900" cy="74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8E21D-4787-C34A-A86A-9A28F941E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5747" y="3993406"/>
            <a:ext cx="1142853" cy="1142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180BF-B999-6945-8417-64705B6A3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2654" y="3072938"/>
            <a:ext cx="920468" cy="920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577D91-342C-2F46-A4B5-DD21743E5F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25"/>
          <a:stretch/>
        </p:blipFill>
        <p:spPr>
          <a:xfrm>
            <a:off x="197003" y="4159931"/>
            <a:ext cx="3546732" cy="26350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9CAE45-2C69-2E41-9769-AC74E252D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6630" y="3032024"/>
            <a:ext cx="1659846" cy="1105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6AB5C-9216-E346-9F37-3E0D41D27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7472" y="3032024"/>
            <a:ext cx="1277063" cy="850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5E9EAC-7723-AE4D-B81A-920C3E2E7A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57651" y="3922159"/>
            <a:ext cx="1096150" cy="109615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E430B7E6-6DAC-364B-A325-CBD71F715A11}"/>
              </a:ext>
            </a:extLst>
          </p:cNvPr>
          <p:cNvSpPr/>
          <p:nvPr/>
        </p:nvSpPr>
        <p:spPr>
          <a:xfrm>
            <a:off x="8086259" y="4533235"/>
            <a:ext cx="382494" cy="264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FBA5EB0-0941-1C4F-9F9C-2FC1F21AAB0F}"/>
              </a:ext>
            </a:extLst>
          </p:cNvPr>
          <p:cNvSpPr/>
          <p:nvPr/>
        </p:nvSpPr>
        <p:spPr>
          <a:xfrm>
            <a:off x="8034499" y="4122068"/>
            <a:ext cx="500160" cy="3809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5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1427-2F07-AF4E-8209-EB9EE916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1687E-3B11-A74F-BCFC-48476E40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033"/>
            <a:ext cx="10805932" cy="1702065"/>
          </a:xfrm>
        </p:spPr>
        <p:txBody>
          <a:bodyPr>
            <a:normAutofit/>
          </a:bodyPr>
          <a:lstStyle/>
          <a:p>
            <a:r>
              <a:rPr lang="en-US" sz="2400" dirty="0" err="1"/>
              <a:t>Feinman</a:t>
            </a:r>
            <a:r>
              <a:rPr lang="en-US" sz="2400" dirty="0"/>
              <a:t>, R., &amp; Lake, B.M. (2018). “Learning Inductive Biases with Simple Neural Networks.” </a:t>
            </a:r>
            <a:r>
              <a:rPr lang="en-US" sz="2400" i="1" dirty="0" err="1"/>
              <a:t>arXiv</a:t>
            </a:r>
            <a:r>
              <a:rPr lang="en-US" sz="2400" i="1" dirty="0"/>
              <a:t> preprint arXiv:1802.02745</a:t>
            </a:r>
            <a:r>
              <a:rPr lang="en-US" sz="2400" dirty="0"/>
              <a:t>.</a:t>
            </a:r>
          </a:p>
          <a:p>
            <a:r>
              <a:rPr lang="en-US" sz="2400" dirty="0"/>
              <a:t>Code: </a:t>
            </a:r>
            <a:r>
              <a:rPr lang="en-US" sz="2400" dirty="0">
                <a:hlinkClick r:id="rId3"/>
              </a:rPr>
              <a:t>https://github.com/rfeinman/learning-to-learn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4E398-D0B2-E146-831C-31423DF8C394}"/>
              </a:ext>
            </a:extLst>
          </p:cNvPr>
          <p:cNvSpPr txBox="1"/>
          <p:nvPr/>
        </p:nvSpPr>
        <p:spPr>
          <a:xfrm>
            <a:off x="4203539" y="5343689"/>
            <a:ext cx="3784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4"/>
              </a:rPr>
              <a:t>http://www.cns.nyu.edu/~reuben/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59A8D-CD31-014B-A1A7-9BE910CC10F5}"/>
              </a:ext>
            </a:extLst>
          </p:cNvPr>
          <p:cNvSpPr txBox="1"/>
          <p:nvPr/>
        </p:nvSpPr>
        <p:spPr>
          <a:xfrm>
            <a:off x="3463331" y="3651702"/>
            <a:ext cx="526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Many thanks to Brenden Lake</a:t>
            </a:r>
          </a:p>
        </p:txBody>
      </p:sp>
    </p:spTree>
    <p:extLst>
      <p:ext uri="{BB962C8B-B14F-4D97-AF65-F5344CB8AC3E}">
        <p14:creationId xmlns:p14="http://schemas.microsoft.com/office/powerpoint/2010/main" val="138780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BD10-C224-FF48-B1C9-AA9F54F3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/>
              <a:t>The mapping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A695C-A408-9F4E-A6B4-5D05C2E9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50" y="1460500"/>
            <a:ext cx="10515600" cy="4351338"/>
          </a:xfrm>
        </p:spPr>
        <p:txBody>
          <a:bodyPr/>
          <a:lstStyle/>
          <a:p>
            <a:r>
              <a:rPr lang="en-US" dirty="0"/>
              <a:t>Given a labeled example of a new word, how does the child construct a model of the word’s meaning?</a:t>
            </a:r>
          </a:p>
          <a:p>
            <a:r>
              <a:rPr lang="en-US" dirty="0"/>
              <a:t>Quine (1960): there is an infinite space of possible models that fit the child’s observations. Theory is </a:t>
            </a:r>
            <a:r>
              <a:rPr lang="en-US" dirty="0">
                <a:solidFill>
                  <a:schemeClr val="accent1"/>
                </a:solidFill>
              </a:rPr>
              <a:t>underdetermined by the evidence.</a:t>
            </a:r>
          </a:p>
          <a:p>
            <a:r>
              <a:rPr lang="en-US" dirty="0"/>
              <a:t>But we know that a child can sort it out… </a:t>
            </a:r>
            <a:r>
              <a:rPr lang="en-US" sz="1800" dirty="0"/>
              <a:t>(see, e.g., Bloom 2000)</a:t>
            </a:r>
            <a:endParaRPr lang="en-US" dirty="0"/>
          </a:p>
          <a:p>
            <a:r>
              <a:rPr lang="en-US" dirty="0"/>
              <a:t>How do they do it?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0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B776-4D24-AA44-8753-9D51680C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55"/>
            <a:ext cx="10515600" cy="1325563"/>
          </a:xfrm>
        </p:spPr>
        <p:txBody>
          <a:bodyPr/>
          <a:lstStyle/>
          <a:p>
            <a:r>
              <a:rPr lang="en-US" dirty="0"/>
              <a:t>The importance of prior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2F80-C491-6741-ABBD-3817888CC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735"/>
            <a:ext cx="6440905" cy="4351338"/>
          </a:xfrm>
        </p:spPr>
        <p:txBody>
          <a:bodyPr/>
          <a:lstStyle/>
          <a:p>
            <a:r>
              <a:rPr lang="en-US" dirty="0"/>
              <a:t>When space of potential models is large and data is scarce, priors are needed to delimit model search space  </a:t>
            </a:r>
          </a:p>
          <a:p>
            <a:r>
              <a:rPr lang="en-US" dirty="0"/>
              <a:t>e.g., when considering what characteristics are important for object naming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D0FD1-7100-2E41-A674-C3BB9B09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244" y="5346694"/>
            <a:ext cx="2050395" cy="975988"/>
          </a:xfrm>
          <a:prstGeom prst="rect">
            <a:avLst/>
          </a:prstGeom>
        </p:spPr>
      </p:pic>
      <p:pic>
        <p:nvPicPr>
          <p:cNvPr id="1026" name="Picture 2" descr="Image result for pineapple">
            <a:extLst>
              <a:ext uri="{FF2B5EF4-FFF2-40B4-BE49-F238E27FC236}">
                <a16:creationId xmlns:a16="http://schemas.microsoft.com/office/drawing/2014/main" id="{268DFD60-5F73-1B4A-9C5A-63E65928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2" y="4822459"/>
            <a:ext cx="2699280" cy="202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7C918-96FD-0745-B82E-5CD1469D4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392" y="4323384"/>
            <a:ext cx="2598890" cy="2523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6F835-0B10-874B-A7AC-23D862874D56}"/>
              </a:ext>
            </a:extLst>
          </p:cNvPr>
          <p:cNvSpPr txBox="1"/>
          <p:nvPr/>
        </p:nvSpPr>
        <p:spPr>
          <a:xfrm>
            <a:off x="1022036" y="4213829"/>
            <a:ext cx="20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“Pineapple”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06DE3-F179-1A4A-A2A1-EA8B336016B7}"/>
              </a:ext>
            </a:extLst>
          </p:cNvPr>
          <p:cNvSpPr txBox="1"/>
          <p:nvPr/>
        </p:nvSpPr>
        <p:spPr>
          <a:xfrm>
            <a:off x="5080376" y="4217776"/>
            <a:ext cx="20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“Hairbrush”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C9B23-032B-8C48-8EC2-4AA7B7D133FF}"/>
              </a:ext>
            </a:extLst>
          </p:cNvPr>
          <p:cNvSpPr txBox="1"/>
          <p:nvPr/>
        </p:nvSpPr>
        <p:spPr>
          <a:xfrm>
            <a:off x="9138717" y="4202748"/>
            <a:ext cx="20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“Lightsaber”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734429-767E-D747-873C-52672A916A35}"/>
              </a:ext>
            </a:extLst>
          </p:cNvPr>
          <p:cNvSpPr/>
          <p:nvPr/>
        </p:nvSpPr>
        <p:spPr>
          <a:xfrm>
            <a:off x="8723392" y="1402860"/>
            <a:ext cx="2048719" cy="2054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3B83CB-F53B-8541-96D5-DEA69A902BFC}"/>
              </a:ext>
            </a:extLst>
          </p:cNvPr>
          <p:cNvSpPr/>
          <p:nvPr/>
        </p:nvSpPr>
        <p:spPr>
          <a:xfrm>
            <a:off x="9831806" y="2283294"/>
            <a:ext cx="693516" cy="3472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1F247-1524-7449-881F-6B39B406CF05}"/>
              </a:ext>
            </a:extLst>
          </p:cNvPr>
          <p:cNvSpPr txBox="1"/>
          <p:nvPr/>
        </p:nvSpPr>
        <p:spPr>
          <a:xfrm>
            <a:off x="8995521" y="1630310"/>
            <a:ext cx="167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All possible models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C25300D-1FE1-EF4E-8D13-6FABB04FBCDA}"/>
              </a:ext>
            </a:extLst>
          </p:cNvPr>
          <p:cNvSpPr/>
          <p:nvPr/>
        </p:nvSpPr>
        <p:spPr>
          <a:xfrm rot="4501227">
            <a:off x="9606453" y="794077"/>
            <a:ext cx="1197390" cy="2173524"/>
          </a:xfrm>
          <a:prstGeom prst="arc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63F40-0B5C-EF41-9F0E-6CFAF507EFF7}"/>
              </a:ext>
            </a:extLst>
          </p:cNvPr>
          <p:cNvSpPr txBox="1"/>
          <p:nvPr/>
        </p:nvSpPr>
        <p:spPr>
          <a:xfrm>
            <a:off x="10497220" y="890050"/>
            <a:ext cx="1862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Likely models under prior</a:t>
            </a:r>
          </a:p>
        </p:txBody>
      </p:sp>
    </p:spTree>
    <p:extLst>
      <p:ext uri="{BB962C8B-B14F-4D97-AF65-F5344CB8AC3E}">
        <p14:creationId xmlns:p14="http://schemas.microsoft.com/office/powerpoint/2010/main" val="355712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C4670-9F4E-1141-B474-54A2D15B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shape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2C5BA-0A6B-934A-AAF9-4E998D2F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97"/>
            <a:ext cx="11353800" cy="4351338"/>
          </a:xfrm>
        </p:spPr>
        <p:txBody>
          <a:bodyPr/>
          <a:lstStyle/>
          <a:p>
            <a:r>
              <a:rPr lang="en-US" dirty="0"/>
              <a:t>Inductive bias (or </a:t>
            </a:r>
            <a:r>
              <a:rPr lang="en-US" i="1" dirty="0"/>
              <a:t>model prior</a:t>
            </a:r>
            <a:r>
              <a:rPr lang="en-US" dirty="0"/>
              <a:t>) possessed by children </a:t>
            </a:r>
            <a:r>
              <a:rPr lang="en-US" sz="2000" dirty="0"/>
              <a:t>(Landau et al., 1988)</a:t>
            </a:r>
          </a:p>
          <a:p>
            <a:r>
              <a:rPr lang="en-US" dirty="0"/>
              <a:t>Important in early word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5F26A-05A2-EB48-9BD1-D6E5331AB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45"/>
          <a:stretch/>
        </p:blipFill>
        <p:spPr>
          <a:xfrm>
            <a:off x="838200" y="2756760"/>
            <a:ext cx="4496143" cy="3949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CAFE1-73DB-9A47-855E-9BD452143536}"/>
              </a:ext>
            </a:extLst>
          </p:cNvPr>
          <p:cNvSpPr txBox="1"/>
          <p:nvPr/>
        </p:nvSpPr>
        <p:spPr>
          <a:xfrm>
            <a:off x="5997188" y="3975607"/>
            <a:ext cx="5288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Children ages 2-3+ years most likely to select option 1</a:t>
            </a:r>
          </a:p>
        </p:txBody>
      </p:sp>
    </p:spTree>
    <p:extLst>
      <p:ext uri="{BB962C8B-B14F-4D97-AF65-F5344CB8AC3E}">
        <p14:creationId xmlns:p14="http://schemas.microsoft.com/office/powerpoint/2010/main" val="314779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C4670-9F4E-1141-B474-54A2D15B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shape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2C5BA-0A6B-934A-AAF9-4E998D2F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97"/>
            <a:ext cx="11169316" cy="4351338"/>
          </a:xfrm>
        </p:spPr>
        <p:txBody>
          <a:bodyPr/>
          <a:lstStyle/>
          <a:p>
            <a:r>
              <a:rPr lang="en-US" dirty="0"/>
              <a:t>Child’s early noun vocabulary consists predominantly of shape-based categories </a:t>
            </a:r>
            <a:r>
              <a:rPr lang="en-US" sz="2000" dirty="0"/>
              <a:t>(Samuelson &amp; Smith, 1999)</a:t>
            </a:r>
          </a:p>
          <a:p>
            <a:r>
              <a:rPr lang="en-US" dirty="0"/>
              <a:t>Development of shape bias predicts the onset of vocabulary acceleration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D050F-BEDB-1644-9E5F-E5050370F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02085"/>
            <a:ext cx="2349284" cy="3114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C7654-C98A-CE49-9D1C-45E53004903D}"/>
              </a:ext>
            </a:extLst>
          </p:cNvPr>
          <p:cNvSpPr txBox="1"/>
          <p:nvPr/>
        </p:nvSpPr>
        <p:spPr>
          <a:xfrm>
            <a:off x="1285633" y="6374377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 et al., 2002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741B4-8D6A-4F4A-8452-EC870598F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16" y="3190645"/>
            <a:ext cx="7131819" cy="3149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3088E4-0E94-5E48-982C-59E4A97B3466}"/>
              </a:ext>
            </a:extLst>
          </p:cNvPr>
          <p:cNvSpPr txBox="1"/>
          <p:nvPr/>
        </p:nvSpPr>
        <p:spPr>
          <a:xfrm>
            <a:off x="6527648" y="6413477"/>
            <a:ext cx="350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Gershkoff</a:t>
            </a:r>
            <a:r>
              <a:rPr lang="en-US" dirty="0"/>
              <a:t>-Stowe &amp; Smith, 2004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227DD6-D878-DB4A-8783-4C18EC55D667}"/>
              </a:ext>
            </a:extLst>
          </p:cNvPr>
          <p:cNvCxnSpPr>
            <a:cxnSpLocks/>
          </p:cNvCxnSpPr>
          <p:nvPr/>
        </p:nvCxnSpPr>
        <p:spPr>
          <a:xfrm>
            <a:off x="3869620" y="3076881"/>
            <a:ext cx="0" cy="313974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5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FF65-D165-F04F-B48E-C5CDED94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0"/>
            <a:ext cx="10515600" cy="1325563"/>
          </a:xfrm>
        </p:spPr>
        <p:txBody>
          <a:bodyPr/>
          <a:lstStyle/>
          <a:p>
            <a:r>
              <a:rPr lang="en-US" dirty="0"/>
              <a:t>Learning inductive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C4E7-3590-6E41-96D0-719291B15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1460500"/>
            <a:ext cx="10515600" cy="4351338"/>
          </a:xfrm>
        </p:spPr>
        <p:txBody>
          <a:bodyPr/>
          <a:lstStyle/>
          <a:p>
            <a:r>
              <a:rPr lang="en-US" dirty="0"/>
              <a:t>Origin of inductive biases is not always clear</a:t>
            </a:r>
          </a:p>
          <a:p>
            <a:r>
              <a:rPr lang="en-US" dirty="0"/>
              <a:t>However, results show that children, adults and primates alike can “learn-to-learn” or form delimiting higher-order generalizations that improve the efficiency of future learning </a:t>
            </a:r>
            <a:r>
              <a:rPr lang="en-US" sz="2000" dirty="0"/>
              <a:t>(Harlow, 1949; Smith et al., 2002; Dewar &amp; Xu, 2010)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F71E9-EBB1-9F4B-9F3B-6B12FEAC4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11" r="61732"/>
          <a:stretch/>
        </p:blipFill>
        <p:spPr>
          <a:xfrm>
            <a:off x="802650" y="3748645"/>
            <a:ext cx="2994687" cy="310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0195C-7CCE-994C-8FA5-2630E0918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282" y="3748645"/>
            <a:ext cx="2519390" cy="2950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32DC42-78E5-4D4F-A433-A2162FBDF8A5}"/>
              </a:ext>
            </a:extLst>
          </p:cNvPr>
          <p:cNvSpPr txBox="1"/>
          <p:nvPr/>
        </p:nvSpPr>
        <p:spPr>
          <a:xfrm>
            <a:off x="9440989" y="4618735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 et al. (2002) experiments with human 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91E5E-B525-4449-8307-77E97BC6268B}"/>
              </a:ext>
            </a:extLst>
          </p:cNvPr>
          <p:cNvSpPr txBox="1"/>
          <p:nvPr/>
        </p:nvSpPr>
        <p:spPr>
          <a:xfrm>
            <a:off x="3731009" y="4618735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Harlow (1949) experiments with primates</a:t>
            </a:r>
          </a:p>
        </p:txBody>
      </p:sp>
    </p:spTree>
    <p:extLst>
      <p:ext uri="{BB962C8B-B14F-4D97-AF65-F5344CB8AC3E}">
        <p14:creationId xmlns:p14="http://schemas.microsoft.com/office/powerpoint/2010/main" val="265332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2831-EC7F-D244-8B66-EEEB1A7E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Learning the shape bias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1D25E-85A1-9241-BA9C-883B79AD4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8" y="1103898"/>
            <a:ext cx="7503525" cy="5643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5BD62-B913-4F43-943A-1A574118FE85}"/>
              </a:ext>
            </a:extLst>
          </p:cNvPr>
          <p:cNvSpPr txBox="1"/>
          <p:nvPr/>
        </p:nvSpPr>
        <p:spPr>
          <a:xfrm>
            <a:off x="9203069" y="1945431"/>
            <a:ext cx="2650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Hypothesis of </a:t>
            </a:r>
          </a:p>
          <a:p>
            <a:r>
              <a:rPr lang="en-US" sz="2400" dirty="0"/>
              <a:t>Smith et al. (2002)</a:t>
            </a:r>
          </a:p>
        </p:txBody>
      </p:sp>
    </p:spTree>
    <p:extLst>
      <p:ext uri="{BB962C8B-B14F-4D97-AF65-F5344CB8AC3E}">
        <p14:creationId xmlns:p14="http://schemas.microsoft.com/office/powerpoint/2010/main" val="1859695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2429</Words>
  <Application>Microsoft Macintosh PowerPoint</Application>
  <PresentationFormat>Widescreen</PresentationFormat>
  <Paragraphs>235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Learning Inductive Biases with Neural Networks</vt:lpstr>
      <vt:lpstr>Motivation: Efficient concept learning</vt:lpstr>
      <vt:lpstr>The mapping problem</vt:lpstr>
      <vt:lpstr>The mapping problem</vt:lpstr>
      <vt:lpstr>The importance of prior knowledge</vt:lpstr>
      <vt:lpstr>The shape bias</vt:lpstr>
      <vt:lpstr>The shape bias</vt:lpstr>
      <vt:lpstr>Learning inductive biases</vt:lpstr>
      <vt:lpstr>Learning the shape bias</vt:lpstr>
      <vt:lpstr>Learning the shape bias</vt:lpstr>
      <vt:lpstr>Learning the shape bias: evaluation</vt:lpstr>
      <vt:lpstr>Learning the shape bias: evaluation</vt:lpstr>
      <vt:lpstr>Learning the shape bias: computational models</vt:lpstr>
      <vt:lpstr>Learning the shape bias: computational models</vt:lpstr>
      <vt:lpstr>Learning the shape bias: computational models</vt:lpstr>
      <vt:lpstr>Our experiments</vt:lpstr>
      <vt:lpstr>Experiment 1: Multilayer perceptron trained on synthetic objects </vt:lpstr>
      <vt:lpstr>Experiment 1: Multilayer perceptron trained on synthetic objects </vt:lpstr>
      <vt:lpstr>Experiment 2: Convolutional network trained on synthetic objects </vt:lpstr>
      <vt:lpstr>Experiment 2: Convolutional network trained on synthetic objects </vt:lpstr>
      <vt:lpstr>Experiment 2: Convolutional network trained on synthetic objects </vt:lpstr>
      <vt:lpstr>Perceptual sensitivity tests</vt:lpstr>
      <vt:lpstr>Experiment 3: The onset of vocabulary acceleration</vt:lpstr>
      <vt:lpstr>Experiment 3: The onset of vocabulary acceleration</vt:lpstr>
      <vt:lpstr>PowerPoint Presentation</vt:lpstr>
      <vt:lpstr>Experiment 3: The onset of vocabulary acceleration</vt:lpstr>
      <vt:lpstr>Experiment 3: The onset of vocabulary acceleration</vt:lpstr>
      <vt:lpstr>Conclusions</vt:lpstr>
      <vt:lpstr>Future Work</vt:lpstr>
      <vt:lpstr>Thank you!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Inductive Biases with Neural Networks</dc:title>
  <dc:creator>Reuben Feinman</dc:creator>
  <cp:lastModifiedBy>Reuben Feinman</cp:lastModifiedBy>
  <cp:revision>259</cp:revision>
  <dcterms:created xsi:type="dcterms:W3CDTF">2018-02-15T23:22:41Z</dcterms:created>
  <dcterms:modified xsi:type="dcterms:W3CDTF">2018-02-26T16:27:07Z</dcterms:modified>
</cp:coreProperties>
</file>