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16"/>
  </p:notesMasterIdLst>
  <p:sldIdLst>
    <p:sldId id="256" r:id="rId2"/>
    <p:sldId id="271" r:id="rId3"/>
    <p:sldId id="262" r:id="rId4"/>
    <p:sldId id="261" r:id="rId5"/>
    <p:sldId id="272" r:id="rId6"/>
    <p:sldId id="265" r:id="rId7"/>
    <p:sldId id="258" r:id="rId8"/>
    <p:sldId id="266" r:id="rId9"/>
    <p:sldId id="257" r:id="rId10"/>
    <p:sldId id="260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8"/>
    <p:restoredTop sz="83454"/>
  </p:normalViewPr>
  <p:slideViewPr>
    <p:cSldViewPr snapToObjects="1">
      <p:cViewPr varScale="1">
        <p:scale>
          <a:sx n="116" d="100"/>
          <a:sy n="116" d="100"/>
        </p:scale>
        <p:origin x="10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A6565-5699-4045-89E6-FA17BD426E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063C73-898E-4502-8903-851739D79287}">
      <dgm:prSet/>
      <dgm:spPr/>
      <dgm:t>
        <a:bodyPr/>
        <a:lstStyle/>
        <a:p>
          <a:r>
            <a:rPr lang="en-US" dirty="0"/>
            <a:t>Convolutional neural networks (CNNs) have high representational capacity, but they require tremendous amounts of data</a:t>
          </a:r>
        </a:p>
      </dgm:t>
    </dgm:pt>
    <dgm:pt modelId="{1EB0BA42-E016-4B18-A35F-44F41ECAA863}" type="parTrans" cxnId="{7DC02817-BA01-47FD-8AFC-8067F070FECD}">
      <dgm:prSet/>
      <dgm:spPr/>
      <dgm:t>
        <a:bodyPr/>
        <a:lstStyle/>
        <a:p>
          <a:endParaRPr lang="en-US"/>
        </a:p>
      </dgm:t>
    </dgm:pt>
    <dgm:pt modelId="{D225D426-040D-4FF7-890C-776D7A2438CA}" type="sibTrans" cxnId="{7DC02817-BA01-47FD-8AFC-8067F070FECD}">
      <dgm:prSet/>
      <dgm:spPr/>
      <dgm:t>
        <a:bodyPr/>
        <a:lstStyle/>
        <a:p>
          <a:endParaRPr lang="en-US"/>
        </a:p>
      </dgm:t>
    </dgm:pt>
    <dgm:pt modelId="{022FB8C7-CF9B-4D0A-8C8B-85CCC363110C}">
      <dgm:prSet/>
      <dgm:spPr/>
      <dgm:t>
        <a:bodyPr/>
        <a:lstStyle/>
        <a:p>
          <a:r>
            <a:rPr lang="en-US" dirty="0"/>
            <a:t>With well-designed priors, or </a:t>
          </a:r>
          <a:r>
            <a:rPr lang="en-US" i="1" dirty="0"/>
            <a:t>inductive biases</a:t>
          </a:r>
          <a:r>
            <a:rPr lang="en-US" dirty="0"/>
            <a:t>, we can help CNNs take a step towards human-like sample complexity</a:t>
          </a:r>
        </a:p>
      </dgm:t>
    </dgm:pt>
    <dgm:pt modelId="{9C5FAC85-DE6F-446C-947A-93A5290E1EED}" type="parTrans" cxnId="{8487BDC5-127E-4DF0-B72D-6443BBC21865}">
      <dgm:prSet/>
      <dgm:spPr/>
      <dgm:t>
        <a:bodyPr/>
        <a:lstStyle/>
        <a:p>
          <a:endParaRPr lang="en-US"/>
        </a:p>
      </dgm:t>
    </dgm:pt>
    <dgm:pt modelId="{0146F7B6-C505-45C2-BC71-9E7F3B596574}" type="sibTrans" cxnId="{8487BDC5-127E-4DF0-B72D-6443BBC21865}">
      <dgm:prSet/>
      <dgm:spPr/>
      <dgm:t>
        <a:bodyPr/>
        <a:lstStyle/>
        <a:p>
          <a:endParaRPr lang="en-US"/>
        </a:p>
      </dgm:t>
    </dgm:pt>
    <dgm:pt modelId="{667EDCCB-D318-554D-AA28-09DAE3D28523}" type="pres">
      <dgm:prSet presAssocID="{796A6565-5699-4045-89E6-FA17BD426E2C}" presName="linear" presStyleCnt="0">
        <dgm:presLayoutVars>
          <dgm:animLvl val="lvl"/>
          <dgm:resizeHandles val="exact"/>
        </dgm:presLayoutVars>
      </dgm:prSet>
      <dgm:spPr/>
    </dgm:pt>
    <dgm:pt modelId="{32312F0D-CE17-9F41-A775-DBB0CC247188}" type="pres">
      <dgm:prSet presAssocID="{D6063C73-898E-4502-8903-851739D792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9EEF0A-B9F0-0C40-9E1A-958F44508C85}" type="pres">
      <dgm:prSet presAssocID="{D225D426-040D-4FF7-890C-776D7A2438CA}" presName="spacer" presStyleCnt="0"/>
      <dgm:spPr/>
    </dgm:pt>
    <dgm:pt modelId="{96F5E7D4-2D2E-744B-84EF-3889BAB12FC1}" type="pres">
      <dgm:prSet presAssocID="{022FB8C7-CF9B-4D0A-8C8B-85CCC36311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DC02817-BA01-47FD-8AFC-8067F070FECD}" srcId="{796A6565-5699-4045-89E6-FA17BD426E2C}" destId="{D6063C73-898E-4502-8903-851739D79287}" srcOrd="0" destOrd="0" parTransId="{1EB0BA42-E016-4B18-A35F-44F41ECAA863}" sibTransId="{D225D426-040D-4FF7-890C-776D7A2438CA}"/>
    <dgm:cxn modelId="{97AB97AD-8963-3440-9EFD-2B8D9D677CC4}" type="presOf" srcId="{022FB8C7-CF9B-4D0A-8C8B-85CCC363110C}" destId="{96F5E7D4-2D2E-744B-84EF-3889BAB12FC1}" srcOrd="0" destOrd="0" presId="urn:microsoft.com/office/officeart/2005/8/layout/vList2"/>
    <dgm:cxn modelId="{01AD3FC5-B0BC-3743-B335-A14EE1005B9A}" type="presOf" srcId="{D6063C73-898E-4502-8903-851739D79287}" destId="{32312F0D-CE17-9F41-A775-DBB0CC247188}" srcOrd="0" destOrd="0" presId="urn:microsoft.com/office/officeart/2005/8/layout/vList2"/>
    <dgm:cxn modelId="{8487BDC5-127E-4DF0-B72D-6443BBC21865}" srcId="{796A6565-5699-4045-89E6-FA17BD426E2C}" destId="{022FB8C7-CF9B-4D0A-8C8B-85CCC363110C}" srcOrd="1" destOrd="0" parTransId="{9C5FAC85-DE6F-446C-947A-93A5290E1EED}" sibTransId="{0146F7B6-C505-45C2-BC71-9E7F3B596574}"/>
    <dgm:cxn modelId="{3BA8FCE8-6082-1941-B143-454E8C12A1F0}" type="presOf" srcId="{796A6565-5699-4045-89E6-FA17BD426E2C}" destId="{667EDCCB-D318-554D-AA28-09DAE3D28523}" srcOrd="0" destOrd="0" presId="urn:microsoft.com/office/officeart/2005/8/layout/vList2"/>
    <dgm:cxn modelId="{F8069101-5FCE-7540-ABDE-8A5B21926A56}" type="presParOf" srcId="{667EDCCB-D318-554D-AA28-09DAE3D28523}" destId="{32312F0D-CE17-9F41-A775-DBB0CC247188}" srcOrd="0" destOrd="0" presId="urn:microsoft.com/office/officeart/2005/8/layout/vList2"/>
    <dgm:cxn modelId="{BA37CA55-7A46-9840-8691-126253A8E9B0}" type="presParOf" srcId="{667EDCCB-D318-554D-AA28-09DAE3D28523}" destId="{7B9EEF0A-B9F0-0C40-9E1A-958F44508C85}" srcOrd="1" destOrd="0" presId="urn:microsoft.com/office/officeart/2005/8/layout/vList2"/>
    <dgm:cxn modelId="{3252D8E3-AD6B-A845-AB4F-F1CED52762DD}" type="presParOf" srcId="{667EDCCB-D318-554D-AA28-09DAE3D28523}" destId="{96F5E7D4-2D2E-744B-84EF-3889BAB12F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12F0D-CE17-9F41-A775-DBB0CC247188}">
      <dsp:nvSpPr>
        <dsp:cNvPr id="0" name=""/>
        <dsp:cNvSpPr/>
      </dsp:nvSpPr>
      <dsp:spPr>
        <a:xfrm>
          <a:off x="0" y="31329"/>
          <a:ext cx="105156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Convolutional neural networks (CNNs) have high representational capacity, but they require tremendous amounts of data</a:t>
          </a:r>
        </a:p>
      </dsp:txBody>
      <dsp:txXfrm>
        <a:off x="102007" y="133336"/>
        <a:ext cx="10311586" cy="1885605"/>
      </dsp:txXfrm>
    </dsp:sp>
    <dsp:sp modelId="{96F5E7D4-2D2E-744B-84EF-3889BAB12FC1}">
      <dsp:nvSpPr>
        <dsp:cNvPr id="0" name=""/>
        <dsp:cNvSpPr/>
      </dsp:nvSpPr>
      <dsp:spPr>
        <a:xfrm>
          <a:off x="0" y="2230389"/>
          <a:ext cx="10515600" cy="20896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With well-designed priors, or </a:t>
          </a:r>
          <a:r>
            <a:rPr lang="en-US" sz="3800" i="1" kern="1200" dirty="0"/>
            <a:t>inductive biases</a:t>
          </a:r>
          <a:r>
            <a:rPr lang="en-US" sz="3800" kern="1200" dirty="0"/>
            <a:t>, we can help CNNs take a step towards human-like sample complexity</a:t>
          </a:r>
        </a:p>
      </dsp:txBody>
      <dsp:txXfrm>
        <a:off x="102007" y="2332396"/>
        <a:ext cx="10311586" cy="188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06561-27A2-AB4F-82ED-5591F857DD68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EB793-989F-8746-9139-898F26A5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-Regularization weight (lambda) is selected for each method via validated grid-search</a:t>
            </a:r>
          </a:p>
          <a:p>
            <a:r>
              <a:rPr lang="en-US" dirty="0"/>
              <a:t>-Average results are shown from 10 training runs with each regularization method</a:t>
            </a:r>
          </a:p>
          <a:p>
            <a:r>
              <a:rPr lang="en-US" dirty="0"/>
              <a:t>-SK-</a:t>
            </a:r>
            <a:r>
              <a:rPr lang="en-US" dirty="0" err="1"/>
              <a:t>reg</a:t>
            </a:r>
            <a:r>
              <a:rPr lang="en-US" dirty="0"/>
              <a:t> improves average test accuracy by roughly 55%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-Explain that we’re only using a subset of 10 well-structured ImageNet classes (10-way classification)</a:t>
            </a:r>
          </a:p>
          <a:p>
            <a:r>
              <a:rPr lang="en-US" dirty="0"/>
              <a:t>-Explain that we’re using the same CNN architecture</a:t>
            </a:r>
          </a:p>
          <a:p>
            <a:r>
              <a:rPr lang="en-US" dirty="0"/>
              <a:t>-Explain that we made a slight modification to the silhouettes in phase 1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-Regularization weight (lambda) is again selected for each method via validated grid-search</a:t>
            </a:r>
          </a:p>
          <a:p>
            <a:r>
              <a:rPr lang="en-US" dirty="0"/>
              <a:t>-Average results are shown from 10 training runs with each regularization method</a:t>
            </a:r>
          </a:p>
          <a:p>
            <a:r>
              <a:rPr lang="en-US" dirty="0"/>
              <a:t>-SK-</a:t>
            </a:r>
            <a:r>
              <a:rPr lang="en-US" dirty="0" err="1"/>
              <a:t>reg</a:t>
            </a:r>
            <a:r>
              <a:rPr lang="en-US" dirty="0"/>
              <a:t> improves average test accuracy by roughly 8%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-CNNs are a feed-forward NN architecture that process color images</a:t>
            </a:r>
          </a:p>
          <a:p>
            <a:r>
              <a:rPr lang="en-US" dirty="0"/>
              <a:t>-each image is composed of a red, green and blue channel</a:t>
            </a:r>
          </a:p>
          <a:p>
            <a:r>
              <a:rPr lang="en-US" dirty="0"/>
              <a:t>-CNNs process images with a cascade of convolution operations, each typically followed by a pooling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8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linear filters of each convolution are typically referred to as "kernels"</a:t>
            </a:r>
          </a:p>
          <a:p>
            <a:r>
              <a:rPr lang="en-US" dirty="0"/>
              <a:t>	-As I mentioned, they filter the image patch by patch</a:t>
            </a:r>
          </a:p>
          <a:p>
            <a:r>
              <a:rPr lang="en-US" dirty="0"/>
              <a:t>-Here, showing the 1st-layer convolution kernels of </a:t>
            </a:r>
            <a:r>
              <a:rPr lang="en-US" dirty="0" err="1"/>
              <a:t>AlexNet</a:t>
            </a:r>
            <a:endParaRPr lang="en-US" dirty="0"/>
          </a:p>
          <a:p>
            <a:r>
              <a:rPr lang="en-US" dirty="0"/>
              <a:t>-Also showing an example of a simple cell receptive field recovered from electrophysiological recordings in monkeys</a:t>
            </a:r>
          </a:p>
          <a:p>
            <a:r>
              <a:rPr lang="en-US" dirty="0"/>
              <a:t>-our goal was to try and capture some of this structure with a "kernel prior"... by enforcing this structure a priori, we don't need to rely quite as much on the data... our thought was that this might enable us to learn from just a few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simplest kernel prior is one you may already be familiar with</a:t>
            </a:r>
          </a:p>
          <a:p>
            <a:r>
              <a:rPr lang="en-US" dirty="0"/>
              <a:t>	-L2 weight regularization can be interpreted as placing a zero-mean, </a:t>
            </a:r>
            <a:r>
              <a:rPr lang="en-US" dirty="0" err="1"/>
              <a:t>i.i.d</a:t>
            </a:r>
            <a:r>
              <a:rPr lang="en-US" dirty="0"/>
              <a:t>. Gaussian prior over the kernel weights</a:t>
            </a:r>
          </a:p>
          <a:p>
            <a:r>
              <a:rPr lang="en-US" dirty="0"/>
              <a:t>	-Here, I’ll review the connection</a:t>
            </a:r>
          </a:p>
          <a:p>
            <a:r>
              <a:rPr lang="en-US" dirty="0"/>
              <a:t>-The L2 objective is to find the \theta that maximizes prediction accuracy while minimizing the regularization penalty</a:t>
            </a:r>
          </a:p>
          <a:p>
            <a:r>
              <a:rPr lang="en-US" dirty="0"/>
              <a:t>	-prediction accuracy for a CNN is the categorical cross-entropy; i.e. the log-probability of the correct class</a:t>
            </a:r>
          </a:p>
          <a:p>
            <a:endParaRPr lang="en-US" dirty="0"/>
          </a:p>
          <a:p>
            <a:r>
              <a:rPr lang="en-US" dirty="0"/>
              <a:t>-Data likelihood: given some set of model parameters \theta, how well does our model fit the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4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idea with SK-</a:t>
            </a:r>
            <a:r>
              <a:rPr lang="en-US" dirty="0" err="1"/>
              <a:t>reg</a:t>
            </a:r>
            <a:r>
              <a:rPr lang="en-US" dirty="0"/>
              <a:t>, which is the term that we use for our prior that we introduce, is to add correlation</a:t>
            </a:r>
          </a:p>
          <a:p>
            <a:r>
              <a:rPr lang="en-US" dirty="0"/>
              <a:t>-Still using zero mean, like L2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-Demonstration: </a:t>
            </a:r>
          </a:p>
          <a:p>
            <a:r>
              <a:rPr lang="en-US" dirty="0"/>
              <a:t>	-here, we show samples from an </a:t>
            </a:r>
            <a:r>
              <a:rPr lang="en-US" dirty="0" err="1"/>
              <a:t>i.i.d</a:t>
            </a:r>
            <a:r>
              <a:rPr lang="en-US" dirty="0"/>
              <a:t>. Gaussian fit to the layer-1 kernels, and also a correlated Gaussian</a:t>
            </a:r>
          </a:p>
          <a:p>
            <a:r>
              <a:rPr lang="en-US" dirty="0"/>
              <a:t>	-a correlated multivariate Gaussian is able to capture structure in the learned kernels, like smoothness</a:t>
            </a:r>
          </a:p>
          <a:p>
            <a:r>
              <a:rPr lang="en-US" dirty="0"/>
              <a:t>	-an </a:t>
            </a:r>
            <a:r>
              <a:rPr lang="en-US" dirty="0" err="1"/>
              <a:t>i.i.d</a:t>
            </a:r>
            <a:r>
              <a:rPr lang="en-US" dirty="0"/>
              <a:t>. Gaussian misses this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calling our new correlated </a:t>
            </a:r>
            <a:r>
              <a:rPr lang="en-US" dirty="0" err="1"/>
              <a:t>regularizer</a:t>
            </a:r>
            <a:r>
              <a:rPr lang="en-US" dirty="0"/>
              <a:t> “SK-</a:t>
            </a:r>
            <a:r>
              <a:rPr lang="en-US" dirty="0" err="1"/>
              <a:t>reg</a:t>
            </a:r>
            <a:r>
              <a:rPr lang="en-US" dirty="0"/>
              <a:t>,” a.k.a. smooth kernel </a:t>
            </a:r>
            <a:r>
              <a:rPr lang="en-US" dirty="0" err="1"/>
              <a:t>regularizer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EB793-989F-8746-9139-898F26A510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8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7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7DF8-032D-934E-BBD2-2A8DF76EEAB1}" type="datetimeFigureOut">
              <a:rPr lang="en-US" smtClean="0"/>
              <a:t>3/5/19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2D68-E7A1-D845-BBA9-8E9C7379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55FD-A77A-984C-801C-B2A9B1A49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104" y="1041400"/>
            <a:ext cx="11151791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SK-</a:t>
            </a:r>
            <a:r>
              <a:rPr lang="en-US" sz="4800" b="1" dirty="0" err="1"/>
              <a:t>reg</a:t>
            </a:r>
            <a:r>
              <a:rPr lang="en-US" sz="4800" b="1" dirty="0"/>
              <a:t>: Learning a smooth kernel </a:t>
            </a:r>
            <a:r>
              <a:rPr lang="en-US" sz="4800" b="1" dirty="0" err="1"/>
              <a:t>regularizer</a:t>
            </a:r>
            <a:r>
              <a:rPr lang="en-US" sz="4800" b="1" dirty="0"/>
              <a:t> for Convolutional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E8F2C-E58E-6B40-9005-DEE7FAD6C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Reuben Feinman</a:t>
            </a:r>
          </a:p>
          <a:p>
            <a:r>
              <a:rPr lang="en-US"/>
              <a:t>Research advised by Brenden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1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DCC4-2BF7-4647-A4F3-36EE2E5A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71E86-50DB-104A-BABC-A06089A44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739" y="2619955"/>
            <a:ext cx="6382508" cy="13790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77B3A-88BC-BB4D-BDBF-3E891F3C6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42"/>
          <a:stretch/>
        </p:blipFill>
        <p:spPr>
          <a:xfrm>
            <a:off x="3770153" y="4366919"/>
            <a:ext cx="4127680" cy="2167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856D8D-3FC1-4E4A-8938-4CA9E7B664E0}"/>
              </a:ext>
            </a:extLst>
          </p:cNvPr>
          <p:cNvSpPr txBox="1"/>
          <p:nvPr/>
        </p:nvSpPr>
        <p:spPr>
          <a:xfrm>
            <a:off x="190005" y="3007567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82017-0FE7-3A40-B63A-27128D57801F}"/>
              </a:ext>
            </a:extLst>
          </p:cNvPr>
          <p:cNvSpPr txBox="1"/>
          <p:nvPr/>
        </p:nvSpPr>
        <p:spPr>
          <a:xfrm>
            <a:off x="939113" y="5224588"/>
            <a:ext cx="187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CNN architecture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92F7E39-8ED2-904B-8DC9-45CC0CA89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6" r="5389"/>
          <a:stretch/>
        </p:blipFill>
        <p:spPr>
          <a:xfrm>
            <a:off x="7984137" y="328876"/>
            <a:ext cx="3967548" cy="1715339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D79767-B9A3-3C4C-A67B-098D6C6CA0C5}"/>
              </a:ext>
            </a:extLst>
          </p:cNvPr>
          <p:cNvSpPr/>
          <p:nvPr/>
        </p:nvSpPr>
        <p:spPr>
          <a:xfrm>
            <a:off x="7897833" y="267988"/>
            <a:ext cx="2911934" cy="187978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16EF-43FA-A141-8D6F-FBAB87CC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80470-03F1-8541-9D2F-EF7E52EF9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9247"/>
          <a:stretch/>
        </p:blipFill>
        <p:spPr>
          <a:xfrm>
            <a:off x="8600711" y="5147060"/>
            <a:ext cx="997386" cy="9877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D66985-BA3B-F848-A060-CFCBA851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03" y="2042070"/>
            <a:ext cx="6480848" cy="445080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424084D-20C7-BF44-8772-11F9CE4FD6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6" r="5389"/>
          <a:stretch/>
        </p:blipFill>
        <p:spPr>
          <a:xfrm>
            <a:off x="7984137" y="328876"/>
            <a:ext cx="3967548" cy="171533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8994D-7A57-DB42-A7BD-CA4978280A33}"/>
              </a:ext>
            </a:extLst>
          </p:cNvPr>
          <p:cNvSpPr txBox="1"/>
          <p:nvPr/>
        </p:nvSpPr>
        <p:spPr>
          <a:xfrm>
            <a:off x="8628279" y="4316063"/>
            <a:ext cx="251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Results</a:t>
            </a:r>
          </a:p>
          <a:p>
            <a:pPr algn="ctr"/>
            <a:r>
              <a:rPr lang="en-US" sz="2400" dirty="0"/>
              <a:t>(test set)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9E8045-06F3-8643-AA26-A7A43C5DE682}"/>
              </a:ext>
            </a:extLst>
          </p:cNvPr>
          <p:cNvSpPr/>
          <p:nvPr/>
        </p:nvSpPr>
        <p:spPr>
          <a:xfrm>
            <a:off x="10645073" y="246650"/>
            <a:ext cx="1452519" cy="187978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A634927-D276-4347-AA23-57B858B6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34"/>
          <a:stretch/>
        </p:blipFill>
        <p:spPr>
          <a:xfrm>
            <a:off x="9598097" y="5147060"/>
            <a:ext cx="1670863" cy="98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C1C88-CE0B-6B45-A15A-75CACE8D4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973" y="3320801"/>
            <a:ext cx="3711319" cy="52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98FE1-9E7E-9A47-872F-25520B5A8B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770"/>
          <a:stretch/>
        </p:blipFill>
        <p:spPr>
          <a:xfrm>
            <a:off x="8232974" y="2636914"/>
            <a:ext cx="3463200" cy="643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A5E85-6D6A-3B43-8F5F-36E0111D51CC}"/>
              </a:ext>
            </a:extLst>
          </p:cNvPr>
          <p:cNvSpPr txBox="1"/>
          <p:nvPr/>
        </p:nvSpPr>
        <p:spPr>
          <a:xfrm>
            <a:off x="7222549" y="2773997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E99C7-F3B5-F24F-8704-3CCA36ED5576}"/>
              </a:ext>
            </a:extLst>
          </p:cNvPr>
          <p:cNvSpPr txBox="1"/>
          <p:nvPr/>
        </p:nvSpPr>
        <p:spPr>
          <a:xfrm>
            <a:off x="7222548" y="3345340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SK:</a:t>
            </a:r>
          </a:p>
        </p:txBody>
      </p:sp>
    </p:spTree>
    <p:extLst>
      <p:ext uri="{BB962C8B-B14F-4D97-AF65-F5344CB8AC3E}">
        <p14:creationId xmlns:p14="http://schemas.microsoft.com/office/powerpoint/2010/main" val="34340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16C4-9EDC-F54A-BF3B-2FEB498F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1783-E34B-124A-9C3B-30A9CC18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the priors learned from phase 1 training generalize to a new image domain?</a:t>
            </a:r>
          </a:p>
          <a:p>
            <a:r>
              <a:rPr lang="en-US" sz="2400" dirty="0"/>
              <a:t>Test: perform phase 1 training with silhouette images, apply the resulting priors to ImageNet classification*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13C09-D2E3-1044-A07A-D93169B16A56}"/>
              </a:ext>
            </a:extLst>
          </p:cNvPr>
          <p:cNvGrpSpPr/>
          <p:nvPr/>
        </p:nvGrpSpPr>
        <p:grpSpPr>
          <a:xfrm>
            <a:off x="2276732" y="3190412"/>
            <a:ext cx="7638536" cy="3423735"/>
            <a:chOff x="2276732" y="3190412"/>
            <a:chExt cx="7638536" cy="3423735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3FF4FB04-020D-DE46-BB46-7CB7D82AF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36" r="5389"/>
            <a:stretch/>
          </p:blipFill>
          <p:spPr>
            <a:xfrm>
              <a:off x="2276732" y="3190412"/>
              <a:ext cx="7638536" cy="3302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67E9D8-9EE3-A747-9709-7282A4FD3406}"/>
                </a:ext>
              </a:extLst>
            </p:cNvPr>
            <p:cNvGrpSpPr/>
            <p:nvPr/>
          </p:nvGrpSpPr>
          <p:grpSpPr>
            <a:xfrm rot="5400000">
              <a:off x="7794263" y="5679191"/>
              <a:ext cx="604495" cy="1265417"/>
              <a:chOff x="10513540" y="2908726"/>
              <a:chExt cx="939114" cy="202352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D4E95AA-BECD-F14F-80DE-003D4011DE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654" t="6968" r="76393" b="46165"/>
              <a:stretch/>
            </p:blipFill>
            <p:spPr>
              <a:xfrm>
                <a:off x="10513540" y="2908726"/>
                <a:ext cx="469557" cy="194748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4603DCA-7181-4E44-AE76-161AC4714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654" t="53134" r="76393"/>
              <a:stretch/>
            </p:blipFill>
            <p:spPr>
              <a:xfrm>
                <a:off x="10983097" y="2984775"/>
                <a:ext cx="469557" cy="194748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DA45AF-B9F0-4E48-9234-3CF06C52A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646" t="10438" r="21810" b="82042"/>
            <a:stretch/>
          </p:blipFill>
          <p:spPr>
            <a:xfrm>
              <a:off x="8848725" y="5737225"/>
              <a:ext cx="476249" cy="48490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CDCBCB-BEBB-764A-BE37-DCBE89FBFB63}"/>
                </a:ext>
              </a:extLst>
            </p:cNvPr>
            <p:cNvSpPr/>
            <p:nvPr/>
          </p:nvSpPr>
          <p:spPr>
            <a:xfrm>
              <a:off x="9161859" y="5797153"/>
              <a:ext cx="75010" cy="6786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3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3B01-5E0E-694D-BAE2-1CA9F0B3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14A8D-A31C-E845-BEAE-E9367853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2" y="1872896"/>
            <a:ext cx="6753519" cy="4155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BAFF7-6A8B-B64C-884A-BDA8284F8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776"/>
          <a:stretch/>
        </p:blipFill>
        <p:spPr>
          <a:xfrm>
            <a:off x="8467310" y="3953936"/>
            <a:ext cx="1069713" cy="973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43E50F-1776-0749-AAA1-B3AFDE9BECA7}"/>
              </a:ext>
            </a:extLst>
          </p:cNvPr>
          <p:cNvSpPr txBox="1"/>
          <p:nvPr/>
        </p:nvSpPr>
        <p:spPr>
          <a:xfrm>
            <a:off x="8609114" y="3013501"/>
            <a:ext cx="251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Results</a:t>
            </a:r>
          </a:p>
          <a:p>
            <a:pPr algn="ctr"/>
            <a:r>
              <a:rPr lang="en-US" sz="2400" dirty="0"/>
              <a:t>(test set)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23451-9041-9A45-BD3A-316FD2B2B6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59"/>
          <a:stretch/>
        </p:blipFill>
        <p:spPr>
          <a:xfrm>
            <a:off x="9537023" y="3953935"/>
            <a:ext cx="1667369" cy="9736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2FCBEC-7C89-4344-A20A-3C62857A4CCB}"/>
              </a:ext>
            </a:extLst>
          </p:cNvPr>
          <p:cNvGrpSpPr/>
          <p:nvPr/>
        </p:nvGrpSpPr>
        <p:grpSpPr>
          <a:xfrm>
            <a:off x="7872412" y="291759"/>
            <a:ext cx="4124723" cy="1800602"/>
            <a:chOff x="2276732" y="3190412"/>
            <a:chExt cx="7638536" cy="3423735"/>
          </a:xfrm>
        </p:grpSpPr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4C73E341-7ACB-2345-9B9E-1C2C09D54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36" r="5389"/>
            <a:stretch/>
          </p:blipFill>
          <p:spPr>
            <a:xfrm>
              <a:off x="2276732" y="3190412"/>
              <a:ext cx="7638536" cy="33024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9CE08B-94C6-5C48-80F3-5DBA533BAFB7}"/>
                </a:ext>
              </a:extLst>
            </p:cNvPr>
            <p:cNvGrpSpPr/>
            <p:nvPr/>
          </p:nvGrpSpPr>
          <p:grpSpPr>
            <a:xfrm rot="5400000">
              <a:off x="7794263" y="5679191"/>
              <a:ext cx="604495" cy="1265417"/>
              <a:chOff x="10513540" y="2908726"/>
              <a:chExt cx="939114" cy="202352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924A0B8-16BA-224C-BE0C-2312FBB1B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54" t="6968" r="76393" b="46165"/>
              <a:stretch/>
            </p:blipFill>
            <p:spPr>
              <a:xfrm>
                <a:off x="10513540" y="2908726"/>
                <a:ext cx="469557" cy="194748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BAD7208-E856-974D-9328-D50673BC98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54" t="53134" r="76393"/>
              <a:stretch/>
            </p:blipFill>
            <p:spPr>
              <a:xfrm>
                <a:off x="10983097" y="2984775"/>
                <a:ext cx="469557" cy="194748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91D3EC-0567-C44F-A2F2-972EB6262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646" t="10438" r="21810" b="82042"/>
            <a:stretch/>
          </p:blipFill>
          <p:spPr>
            <a:xfrm>
              <a:off x="8848725" y="5737225"/>
              <a:ext cx="476249" cy="48490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08D9C3-4858-AB43-8978-7C76806C8D9A}"/>
                </a:ext>
              </a:extLst>
            </p:cNvPr>
            <p:cNvSpPr/>
            <p:nvPr/>
          </p:nvSpPr>
          <p:spPr>
            <a:xfrm>
              <a:off x="9161859" y="5797153"/>
              <a:ext cx="75010" cy="6786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A98742-9E43-2B47-A3DC-575DF470F174}"/>
              </a:ext>
            </a:extLst>
          </p:cNvPr>
          <p:cNvSpPr/>
          <p:nvPr/>
        </p:nvSpPr>
        <p:spPr>
          <a:xfrm>
            <a:off x="10604741" y="220275"/>
            <a:ext cx="1452519" cy="1879789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67F0-C16E-7048-9349-630EA2F6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B4114-0AA9-3646-B9F8-2B5E51D1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SK-</a:t>
            </a:r>
            <a:r>
              <a:rPr lang="en-US" dirty="0" err="1"/>
              <a:t>reg</a:t>
            </a:r>
            <a:r>
              <a:rPr lang="en-US" dirty="0"/>
              <a:t> enforces correlated a priori structure on convolution kernels</a:t>
            </a:r>
          </a:p>
          <a:p>
            <a:pPr lvl="1"/>
            <a:r>
              <a:rPr lang="en-US" dirty="0"/>
              <a:t>This structure is determined via transfer learning</a:t>
            </a:r>
          </a:p>
          <a:p>
            <a:r>
              <a:rPr lang="en-US" dirty="0"/>
              <a:t>It can yield up to 55% performance improvement over L2 in low-data learning environments</a:t>
            </a:r>
          </a:p>
          <a:p>
            <a:r>
              <a:rPr lang="en-US" dirty="0"/>
              <a:t>It can generalize to novel image domains with distinct statistics</a:t>
            </a:r>
          </a:p>
        </p:txBody>
      </p:sp>
    </p:spTree>
    <p:extLst>
      <p:ext uri="{BB962C8B-B14F-4D97-AF65-F5344CB8AC3E}">
        <p14:creationId xmlns:p14="http://schemas.microsoft.com/office/powerpoint/2010/main" val="22132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1589-B90F-8F4B-ADE1-E83B12BB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Convolutional Neural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3E516-EE12-5443-A2B5-E9D12251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2" y="1690688"/>
            <a:ext cx="11093262" cy="480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C9C49-1B27-514D-8B97-446967D40DAC}"/>
              </a:ext>
            </a:extLst>
          </p:cNvPr>
          <p:cNvSpPr txBox="1"/>
          <p:nvPr/>
        </p:nvSpPr>
        <p:spPr>
          <a:xfrm>
            <a:off x="9215111" y="6492875"/>
            <a:ext cx="366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dirty="0" err="1"/>
              <a:t>LeCun</a:t>
            </a:r>
            <a:r>
              <a:rPr lang="en-US" sz="1400" dirty="0"/>
              <a:t>, </a:t>
            </a:r>
            <a:r>
              <a:rPr lang="en-US" sz="1400" dirty="0" err="1"/>
              <a:t>Bengio</a:t>
            </a:r>
            <a:r>
              <a:rPr lang="en-US" sz="1400" dirty="0"/>
              <a:t> &amp; Hinton (2015)</a:t>
            </a:r>
          </a:p>
        </p:txBody>
      </p:sp>
    </p:spTree>
    <p:extLst>
      <p:ext uri="{BB962C8B-B14F-4D97-AF65-F5344CB8AC3E}">
        <p14:creationId xmlns:p14="http://schemas.microsoft.com/office/powerpoint/2010/main" val="39107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80E9-B434-A146-89CB-1455CF7E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Motivation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4A6AF-F615-4763-A9C3-44E3AEE6F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903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136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3353-69F8-D942-ACC2-DDE4A821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67A-94E7-0E43-9A89-C5A88A78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064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learned convolution kernels of CNNs contain substantial structure, and they have parallels to primary visual cortex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aim to capture some of this structure in a kernel “prior”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07792-3CC0-0949-BF77-14109E6E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72264" b="52232"/>
          <a:stretch/>
        </p:blipFill>
        <p:spPr bwMode="auto">
          <a:xfrm>
            <a:off x="6795956" y="3266707"/>
            <a:ext cx="1690175" cy="16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6921A-BB45-A34E-8805-627E839E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62" y="3208157"/>
            <a:ext cx="3879551" cy="163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0BB60-1952-BE4B-89FD-A8833D654BE4}"/>
              </a:ext>
            </a:extLst>
          </p:cNvPr>
          <p:cNvSpPr txBox="1"/>
          <p:nvPr/>
        </p:nvSpPr>
        <p:spPr>
          <a:xfrm>
            <a:off x="1513640" y="2838825"/>
            <a:ext cx="29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AlexNet</a:t>
            </a:r>
            <a:r>
              <a:rPr lang="en-US" dirty="0"/>
              <a:t> layer-1 kernels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26D82-2D69-F646-9210-46AB1A0123B9}"/>
              </a:ext>
            </a:extLst>
          </p:cNvPr>
          <p:cNvSpPr txBox="1"/>
          <p:nvPr/>
        </p:nvSpPr>
        <p:spPr>
          <a:xfrm>
            <a:off x="7138332" y="2875404"/>
            <a:ext cx="298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cell receptive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1265-7B41-3F42-86C2-7836B33B9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2232" r="72264"/>
          <a:stretch/>
        </p:blipFill>
        <p:spPr bwMode="auto">
          <a:xfrm>
            <a:off x="8772888" y="3266705"/>
            <a:ext cx="1690175" cy="16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5B9CD-E4E7-C54A-B11B-2D31E24877AB}"/>
              </a:ext>
            </a:extLst>
          </p:cNvPr>
          <p:cNvSpPr txBox="1"/>
          <p:nvPr/>
        </p:nvSpPr>
        <p:spPr>
          <a:xfrm>
            <a:off x="6994953" y="4793586"/>
            <a:ext cx="298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(Johnson et al. 2008)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C04A8-D532-A74A-B326-A5BDD7FFFA5B}"/>
              </a:ext>
            </a:extLst>
          </p:cNvPr>
          <p:cNvSpPr txBox="1"/>
          <p:nvPr/>
        </p:nvSpPr>
        <p:spPr>
          <a:xfrm>
            <a:off x="1440522" y="4806549"/>
            <a:ext cx="298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</a:t>
            </a:r>
            <a:r>
              <a:rPr lang="en-US" sz="1400" dirty="0" err="1"/>
              <a:t>Krizhevsky</a:t>
            </a:r>
            <a:r>
              <a:rPr lang="en-US" sz="1400" dirty="0"/>
              <a:t> et al. 2012)</a:t>
            </a:r>
          </a:p>
        </p:txBody>
      </p:sp>
    </p:spTree>
    <p:extLst>
      <p:ext uri="{BB962C8B-B14F-4D97-AF65-F5344CB8AC3E}">
        <p14:creationId xmlns:p14="http://schemas.microsoft.com/office/powerpoint/2010/main" val="37466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B1EA-6F93-6F49-93D1-95485DD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Kernel priors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69EBA7-69E2-DB41-9074-5C886D235FDF}"/>
              </a:ext>
            </a:extLst>
          </p:cNvPr>
          <p:cNvGrpSpPr/>
          <p:nvPr/>
        </p:nvGrpSpPr>
        <p:grpSpPr>
          <a:xfrm>
            <a:off x="3629276" y="1574510"/>
            <a:ext cx="4959961" cy="1520835"/>
            <a:chOff x="3155340" y="1568869"/>
            <a:chExt cx="5596389" cy="17296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4E7783-DCB6-B247-93E7-8194A0124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770"/>
            <a:stretch/>
          </p:blipFill>
          <p:spPr>
            <a:xfrm>
              <a:off x="3155340" y="2359470"/>
              <a:ext cx="5053915" cy="939070"/>
            </a:xfrm>
            <a:prstGeom prst="rect">
              <a:avLst/>
            </a:prstGeom>
          </p:spPr>
        </p:pic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C9DE0A04-F7B6-2642-972D-C490D240BA79}"/>
                </a:ext>
              </a:extLst>
            </p:cNvPr>
            <p:cNvSpPr/>
            <p:nvPr/>
          </p:nvSpPr>
          <p:spPr>
            <a:xfrm rot="5400000">
              <a:off x="5794268" y="1530474"/>
              <a:ext cx="324210" cy="182776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58369C2C-B1F7-BD4A-AE45-85BC86D6D4AF}"/>
                </a:ext>
              </a:extLst>
            </p:cNvPr>
            <p:cNvSpPr/>
            <p:nvPr/>
          </p:nvSpPr>
          <p:spPr>
            <a:xfrm rot="5400000">
              <a:off x="7557736" y="1954940"/>
              <a:ext cx="324210" cy="9788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D1B5AD-70E4-5A4D-8FCF-C4BD71A9AB5E}"/>
                </a:ext>
              </a:extLst>
            </p:cNvPr>
            <p:cNvSpPr txBox="1"/>
            <p:nvPr/>
          </p:nvSpPr>
          <p:spPr>
            <a:xfrm>
              <a:off x="5042494" y="1571741"/>
              <a:ext cx="182776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prediction accuracy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2D94F6-3297-C046-BE4A-E1C2B4AF6D22}"/>
                </a:ext>
              </a:extLst>
            </p:cNvPr>
            <p:cNvSpPr txBox="1"/>
            <p:nvPr/>
          </p:nvSpPr>
          <p:spPr>
            <a:xfrm>
              <a:off x="6687957" y="1568869"/>
              <a:ext cx="206377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regularization penalty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A88270-041C-D24C-B1CC-943C759CFD66}"/>
              </a:ext>
            </a:extLst>
          </p:cNvPr>
          <p:cNvSpPr txBox="1"/>
          <p:nvPr/>
        </p:nvSpPr>
        <p:spPr>
          <a:xfrm>
            <a:off x="691206" y="2465448"/>
            <a:ext cx="227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L2 objective: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9F39E2-A1F4-AA4D-9A86-1D8966D0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42" y="5280965"/>
            <a:ext cx="4621913" cy="775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27D55E-79D3-A94E-B024-69045FADD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06" y="5268100"/>
            <a:ext cx="2581241" cy="7758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0D9DB15-877D-E84F-8A0D-66ACA5644A9C}"/>
              </a:ext>
            </a:extLst>
          </p:cNvPr>
          <p:cNvSpPr txBox="1"/>
          <p:nvPr/>
        </p:nvSpPr>
        <p:spPr>
          <a:xfrm>
            <a:off x="8740244" y="2463006"/>
            <a:ext cx="64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9DF60B-F0A2-A042-91BF-40FAD8B93040}"/>
              </a:ext>
            </a:extLst>
          </p:cNvPr>
          <p:cNvSpPr txBox="1"/>
          <p:nvPr/>
        </p:nvSpPr>
        <p:spPr>
          <a:xfrm>
            <a:off x="691206" y="3866774"/>
            <a:ext cx="177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MAP: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B66856-EEB3-3F40-9FB4-42985E3118FE}"/>
              </a:ext>
            </a:extLst>
          </p:cNvPr>
          <p:cNvGrpSpPr/>
          <p:nvPr/>
        </p:nvGrpSpPr>
        <p:grpSpPr>
          <a:xfrm>
            <a:off x="3486541" y="3183888"/>
            <a:ext cx="5057813" cy="1369875"/>
            <a:chOff x="3486541" y="3183888"/>
            <a:chExt cx="5057813" cy="1369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504052-B2EE-3443-BBCB-165A23758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2393"/>
            <a:stretch/>
          </p:blipFill>
          <p:spPr>
            <a:xfrm>
              <a:off x="3486541" y="3651222"/>
              <a:ext cx="4764648" cy="902541"/>
            </a:xfrm>
            <a:prstGeom prst="rect">
              <a:avLst/>
            </a:prstGeom>
          </p:spPr>
        </p:pic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E2590C47-F4C7-AE4F-87B6-75F2F4306AF8}"/>
                </a:ext>
              </a:extLst>
            </p:cNvPr>
            <p:cNvSpPr/>
            <p:nvPr/>
          </p:nvSpPr>
          <p:spPr>
            <a:xfrm rot="5400000">
              <a:off x="5927105" y="2884073"/>
              <a:ext cx="369333" cy="161990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638407-CABA-774F-9DBE-AF59F5A42AF2}"/>
                </a:ext>
              </a:extLst>
            </p:cNvPr>
            <p:cNvSpPr txBox="1"/>
            <p:nvPr/>
          </p:nvSpPr>
          <p:spPr>
            <a:xfrm>
              <a:off x="5325507" y="3183888"/>
              <a:ext cx="1619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log-likelihood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0DD02AA1-6A4D-6B4C-B87A-E4D04F44562C}"/>
                </a:ext>
              </a:extLst>
            </p:cNvPr>
            <p:cNvSpPr/>
            <p:nvPr/>
          </p:nvSpPr>
          <p:spPr>
            <a:xfrm rot="5400000">
              <a:off x="7546071" y="3214401"/>
              <a:ext cx="331133" cy="9413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8AD3D7-4F11-7745-905C-5B74BFB406A8}"/>
                </a:ext>
              </a:extLst>
            </p:cNvPr>
            <p:cNvSpPr txBox="1"/>
            <p:nvPr/>
          </p:nvSpPr>
          <p:spPr>
            <a:xfrm>
              <a:off x="6924448" y="3183888"/>
              <a:ext cx="1619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log-prior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85A266-F875-7D40-AEB0-643B31902C71}"/>
              </a:ext>
            </a:extLst>
          </p:cNvPr>
          <p:cNvGrpSpPr/>
          <p:nvPr/>
        </p:nvGrpSpPr>
        <p:grpSpPr>
          <a:xfrm>
            <a:off x="9382382" y="3492362"/>
            <a:ext cx="2662195" cy="852536"/>
            <a:chOff x="9382382" y="3492362"/>
            <a:chExt cx="2662195" cy="8525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B9ED23-5E83-B34C-B660-27753A43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82382" y="3739019"/>
              <a:ext cx="2662195" cy="60587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2B9EE-2EF9-6849-8A3E-380D7627B85A}"/>
                </a:ext>
              </a:extLst>
            </p:cNvPr>
            <p:cNvSpPr txBox="1"/>
            <p:nvPr/>
          </p:nvSpPr>
          <p:spPr>
            <a:xfrm>
              <a:off x="10110973" y="3492362"/>
              <a:ext cx="1412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Bayes’ rule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57FF5F-03DB-7747-93EA-A5C70E637185}"/>
              </a:ext>
            </a:extLst>
          </p:cNvPr>
          <p:cNvGrpSpPr/>
          <p:nvPr/>
        </p:nvGrpSpPr>
        <p:grpSpPr>
          <a:xfrm>
            <a:off x="8921578" y="0"/>
            <a:ext cx="3270422" cy="1692619"/>
            <a:chOff x="8921578" y="0"/>
            <a:chExt cx="3270422" cy="1692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5E57A5-A9CE-FB48-B31E-697CF4977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53955" y="448267"/>
              <a:ext cx="1574428" cy="3358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81F8535-C9A9-B646-89B7-97387A1AE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3955" y="844472"/>
              <a:ext cx="1574433" cy="33587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AD8EA2-EDC0-E94F-9CFB-7DAFAEC3C74E}"/>
                </a:ext>
              </a:extLst>
            </p:cNvPr>
            <p:cNvSpPr txBox="1"/>
            <p:nvPr/>
          </p:nvSpPr>
          <p:spPr>
            <a:xfrm>
              <a:off x="10663022" y="507146"/>
              <a:ext cx="138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:     training images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D08A19-8ACE-E246-A2A8-E9D7CF951BF7}"/>
                </a:ext>
              </a:extLst>
            </p:cNvPr>
            <p:cNvSpPr txBox="1"/>
            <p:nvPr/>
          </p:nvSpPr>
          <p:spPr>
            <a:xfrm>
              <a:off x="10663022" y="892682"/>
              <a:ext cx="138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:     training labels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2F7BD93-9FB5-2448-8C70-10FC09A01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207" t="18714" r="-127" b="38694"/>
            <a:stretch/>
          </p:blipFill>
          <p:spPr>
            <a:xfrm>
              <a:off x="10543696" y="1288888"/>
              <a:ext cx="151876" cy="277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5DCD12-7DF0-8248-ACFC-C93944370E04}"/>
                </a:ext>
              </a:extLst>
            </p:cNvPr>
            <p:cNvSpPr txBox="1"/>
            <p:nvPr/>
          </p:nvSpPr>
          <p:spPr>
            <a:xfrm>
              <a:off x="10663022" y="1297511"/>
              <a:ext cx="1528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:     CNN weights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0F0C2D-FDEB-2846-9E4E-0FE9BAF3FC7E}"/>
                </a:ext>
              </a:extLst>
            </p:cNvPr>
            <p:cNvSpPr txBox="1"/>
            <p:nvPr/>
          </p:nvSpPr>
          <p:spPr>
            <a:xfrm>
              <a:off x="10022067" y="125471"/>
              <a:ext cx="1412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Key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6A5507-6949-4245-B626-F31203C2BB07}"/>
                </a:ext>
              </a:extLst>
            </p:cNvPr>
            <p:cNvCxnSpPr/>
            <p:nvPr/>
          </p:nvCxnSpPr>
          <p:spPr>
            <a:xfrm>
              <a:off x="8921578" y="0"/>
              <a:ext cx="0" cy="1690688"/>
            </a:xfrm>
            <a:prstGeom prst="line">
              <a:avLst/>
            </a:prstGeom>
            <a:ln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8BF66C-08CD-114C-BAD6-76CADCB2D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1579" y="1692619"/>
              <a:ext cx="3270421" cy="0"/>
            </a:xfrm>
            <a:prstGeom prst="line">
              <a:avLst/>
            </a:prstGeom>
            <a:ln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C7A833-2F07-4542-BBF8-F9598DDA0382}"/>
                  </a:ext>
                </a:extLst>
              </p:cNvPr>
              <p:cNvSpPr txBox="1"/>
              <p:nvPr/>
            </p:nvSpPr>
            <p:spPr>
              <a:xfrm>
                <a:off x="7048213" y="6145405"/>
                <a:ext cx="3082047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*equivalent to Eq. (1) for appropriate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!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C7A833-2F07-4542-BBF8-F9598DDA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13" y="6145405"/>
                <a:ext cx="3082047" cy="307777"/>
              </a:xfrm>
              <a:prstGeom prst="rect">
                <a:avLst/>
              </a:prstGeom>
              <a:blipFill>
                <a:blip r:embed="rId10"/>
                <a:stretch>
                  <a:fillRect l="-408" t="-3846" b="-153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5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37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EE31-4D09-494C-8C83-60653F75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priors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1A8D6-414E-1D4A-81FE-C01D33C4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05" y="2821262"/>
            <a:ext cx="2414326" cy="72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A5FF7-2648-EB47-A839-D27CD4E3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111" y="2781042"/>
            <a:ext cx="2812590" cy="77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129CA-DEAA-A546-93EB-D76EEF063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047" y="4201396"/>
            <a:ext cx="4623671" cy="6589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EC2DEF-D67C-C149-8BA6-5990BE9C3175}"/>
              </a:ext>
            </a:extLst>
          </p:cNvPr>
          <p:cNvCxnSpPr>
            <a:cxnSpLocks/>
          </p:cNvCxnSpPr>
          <p:nvPr/>
        </p:nvCxnSpPr>
        <p:spPr>
          <a:xfrm>
            <a:off x="4953965" y="3185620"/>
            <a:ext cx="144297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7E1BE5-6387-7F44-B6A5-E7B2838C8C90}"/>
              </a:ext>
            </a:extLst>
          </p:cNvPr>
          <p:cNvCxnSpPr>
            <a:cxnSpLocks/>
          </p:cNvCxnSpPr>
          <p:nvPr/>
        </p:nvCxnSpPr>
        <p:spPr>
          <a:xfrm>
            <a:off x="4953965" y="4505065"/>
            <a:ext cx="144297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3600EF-5072-A443-9782-320F7F509AF9}"/>
              </a:ext>
            </a:extLst>
          </p:cNvPr>
          <p:cNvSpPr txBox="1"/>
          <p:nvPr/>
        </p:nvSpPr>
        <p:spPr>
          <a:xfrm>
            <a:off x="756212" y="1926202"/>
            <a:ext cx="491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SK-</a:t>
            </a:r>
            <a:r>
              <a:rPr lang="en-US" sz="2400" dirty="0" err="1"/>
              <a:t>reg</a:t>
            </a:r>
            <a:r>
              <a:rPr lang="en-US" sz="2400" dirty="0"/>
              <a:t>: add correlation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15671-F53D-1444-A8F3-6FD2D438487A}"/>
              </a:ext>
            </a:extLst>
          </p:cNvPr>
          <p:cNvSpPr txBox="1"/>
          <p:nvPr/>
        </p:nvSpPr>
        <p:spPr>
          <a:xfrm>
            <a:off x="756212" y="5557569"/>
            <a:ext cx="1059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Correlation enables the prior to model structure in the kernels, like smoothness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3E6BC-456C-484D-8FC1-9540BB608F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770"/>
          <a:stretch/>
        </p:blipFill>
        <p:spPr>
          <a:xfrm>
            <a:off x="511171" y="4170207"/>
            <a:ext cx="3905717" cy="7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5CED-369E-7645-9691-BAC9685F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IID </a:t>
            </a:r>
            <a:r>
              <a:rPr lang="en-US" dirty="0" err="1"/>
              <a:t>v.s</a:t>
            </a:r>
            <a:r>
              <a:rPr lang="en-US" dirty="0"/>
              <a:t>. correlated Gaussian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A450E0-3D90-D146-822F-0C4A8FA3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3900"/>
          <a:stretch/>
        </p:blipFill>
        <p:spPr>
          <a:xfrm>
            <a:off x="1353383" y="1994635"/>
            <a:ext cx="9082385" cy="3196276"/>
          </a:xfrm>
        </p:spPr>
      </p:pic>
    </p:spTree>
    <p:extLst>
      <p:ext uri="{BB962C8B-B14F-4D97-AF65-F5344CB8AC3E}">
        <p14:creationId xmlns:p14="http://schemas.microsoft.com/office/powerpoint/2010/main" val="349781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A10D-91F0-EA4C-A639-C32E1EA5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kernel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8ABF8-6D65-0749-B8CC-69FD5BBB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58400" cy="268425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Idea: use transfer learning, or </a:t>
                </a:r>
                <a:r>
                  <a:rPr lang="en-US" sz="2000" i="1" dirty="0"/>
                  <a:t>learning-to-learn</a:t>
                </a:r>
                <a:r>
                  <a:rPr lang="en-US" sz="2000" dirty="0"/>
                  <a:t>, to select the prior 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𝛮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Study the learned kernels from high-performing CNNs</a:t>
                </a:r>
              </a:p>
              <a:p>
                <a:pPr lvl="1"/>
                <a:r>
                  <a:rPr lang="en-US" sz="1600" dirty="0"/>
                  <a:t>i.e., fit a multivariate Gaussian to these learned kernels</a:t>
                </a:r>
              </a:p>
              <a:p>
                <a:r>
                  <a:rPr lang="en-US" sz="2000" dirty="0"/>
                  <a:t>Closely related to hierarchical Bayes, but with point estimates for the </a:t>
                </a:r>
                <a:r>
                  <a:rPr lang="en-US" sz="2000" dirty="0" err="1"/>
                  <a:t>overhypotheses</a:t>
                </a:r>
                <a:r>
                  <a:rPr lang="en-US" sz="2000" dirty="0"/>
                  <a:t> (empirical Bayes)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8ABF8-6D65-0749-B8CC-69FD5BBB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58400" cy="2684254"/>
              </a:xfrm>
              <a:blipFill>
                <a:blip r:embed="rId3"/>
                <a:stretch>
                  <a:fillRect l="-504" t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F633D8A-B6FF-264A-899C-44A05C8A4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996708"/>
            <a:ext cx="662940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1409-F6D4-D445-BE7E-0277CDC6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kernel priors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1BDD3-FB28-EA48-ABF8-8938EBDB0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r="5625"/>
          <a:stretch/>
        </p:blipFill>
        <p:spPr>
          <a:xfrm>
            <a:off x="327595" y="1600200"/>
            <a:ext cx="11536810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1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614</Words>
  <Application>Microsoft Macintosh PowerPoint</Application>
  <PresentationFormat>Widescreen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SK-reg: Learning a smooth kernel regularizer for Convolutional Neural Networks</vt:lpstr>
      <vt:lpstr>Background: Convolutional Neural Networks</vt:lpstr>
      <vt:lpstr>Motivation</vt:lpstr>
      <vt:lpstr>Kernel priors</vt:lpstr>
      <vt:lpstr>Kernel priors</vt:lpstr>
      <vt:lpstr>Kernel priors</vt:lpstr>
      <vt:lpstr>IID v.s. correlated Gaussian</vt:lpstr>
      <vt:lpstr>Learning kernel priors</vt:lpstr>
      <vt:lpstr>Learning kernel priors</vt:lpstr>
      <vt:lpstr>Phase 1 training</vt:lpstr>
      <vt:lpstr>Phase 2 training</vt:lpstr>
      <vt:lpstr>ImageNet test</vt:lpstr>
      <vt:lpstr>ImageNet test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SK-reg: a smooth kernel regularizer for Convolutional Neural Networks</dc:title>
  <dc:creator>Reuben Feinman</dc:creator>
  <cp:lastModifiedBy>Reuben Feinman</cp:lastModifiedBy>
  <cp:revision>121</cp:revision>
  <dcterms:created xsi:type="dcterms:W3CDTF">2019-02-25T11:42:45Z</dcterms:created>
  <dcterms:modified xsi:type="dcterms:W3CDTF">2019-03-06T02:54:49Z</dcterms:modified>
</cp:coreProperties>
</file>